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  <p:sldMasterId id="2147493534" r:id="rId2"/>
  </p:sldMasterIdLst>
  <p:notesMasterIdLst>
    <p:notesMasterId r:id="rId27"/>
  </p:notesMasterIdLst>
  <p:handoutMasterIdLst>
    <p:handoutMasterId r:id="rId28"/>
  </p:handoutMasterIdLst>
  <p:sldIdLst>
    <p:sldId id="277" r:id="rId3"/>
    <p:sldId id="533" r:id="rId4"/>
    <p:sldId id="498" r:id="rId5"/>
    <p:sldId id="508" r:id="rId6"/>
    <p:sldId id="501" r:id="rId7"/>
    <p:sldId id="511" r:id="rId8"/>
    <p:sldId id="503" r:id="rId9"/>
    <p:sldId id="504" r:id="rId10"/>
    <p:sldId id="502" r:id="rId11"/>
    <p:sldId id="497" r:id="rId12"/>
    <p:sldId id="456" r:id="rId13"/>
    <p:sldId id="521" r:id="rId14"/>
    <p:sldId id="522" r:id="rId15"/>
    <p:sldId id="523" r:id="rId16"/>
    <p:sldId id="525" r:id="rId17"/>
    <p:sldId id="524" r:id="rId18"/>
    <p:sldId id="518" r:id="rId19"/>
    <p:sldId id="519" r:id="rId20"/>
    <p:sldId id="520" r:id="rId21"/>
    <p:sldId id="379" r:id="rId22"/>
    <p:sldId id="382" r:id="rId23"/>
    <p:sldId id="381" r:id="rId24"/>
    <p:sldId id="380" r:id="rId25"/>
    <p:sldId id="294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52"/>
    <a:srgbClr val="EF969A"/>
    <a:srgbClr val="11A0A0"/>
    <a:srgbClr val="37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47093" autoAdjust="0"/>
  </p:normalViewPr>
  <p:slideViewPr>
    <p:cSldViewPr snapToGrid="0" snapToObjects="1">
      <p:cViewPr varScale="1">
        <p:scale>
          <a:sx n="67" d="100"/>
          <a:sy n="67" d="100"/>
        </p:scale>
        <p:origin x="2736" y="54"/>
      </p:cViewPr>
      <p:guideLst>
        <p:guide orient="horz" pos="1620"/>
        <p:guide pos="2880"/>
        <p:guide orient="horz" pos="1654"/>
      </p:guideLst>
    </p:cSldViewPr>
  </p:slideViewPr>
  <p:outlineViewPr>
    <p:cViewPr>
      <p:scale>
        <a:sx n="33" d="100"/>
        <a:sy n="33" d="100"/>
      </p:scale>
      <p:origin x="0" y="-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Output copper cathodes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6F-4980-B42C-D20C74F6B8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6F-4980-B42C-D20C74F6B8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6F-4980-B42C-D20C74F6B87F}"/>
              </c:ext>
            </c:extLst>
          </c:dPt>
          <c:cat>
            <c:strRef>
              <c:f>Blad1!$A$2:$A$4</c:f>
              <c:strCache>
                <c:ptCount val="3"/>
                <c:pt idx="0">
                  <c:v>45 t uncertified copper</c:v>
                </c:pt>
                <c:pt idx="1">
                  <c:v>45 t Cu 8.0 MIX</c:v>
                </c:pt>
                <c:pt idx="2">
                  <c:v>10 t Cu RE MIX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7-4806-A7E4-77DFB648A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Input material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Input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5-400A-88DC-D2F20DAE8F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F5-400A-88DC-D2F20DAE8F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F5-400A-88DC-D2F20DAE8F18}"/>
              </c:ext>
            </c:extLst>
          </c:dPt>
          <c:cat>
            <c:strRef>
              <c:f>Blad1!$A$2:$A$4</c:f>
              <c:strCache>
                <c:ptCount val="3"/>
                <c:pt idx="0">
                  <c:v>200 t imported copper concentrate. </c:v>
                </c:pt>
                <c:pt idx="1">
                  <c:v>200 t copper concentrate from own mine. </c:v>
                </c:pt>
                <c:pt idx="2">
                  <c:v>50 t copper scrap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F5-400A-88DC-D2F20DAE8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26092444551298E-2"/>
          <c:y val="0.6913084683312225"/>
          <c:w val="0.89806855149982967"/>
          <c:h val="0.28169490624695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Input copper</a:t>
            </a:r>
            <a:r>
              <a:rPr lang="en-GB" sz="1800" baseline="0" dirty="0"/>
              <a:t> cathodes</a:t>
            </a:r>
            <a:endParaRPr lang="en-GB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FB-4D7D-BA7B-E62F84A7C0B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FB-4D7D-BA7B-E62F84A7C0BC}"/>
              </c:ext>
            </c:extLst>
          </c:dPt>
          <c:cat>
            <c:strRef>
              <c:f>Blad1!$A$2:$A$3</c:f>
              <c:strCache>
                <c:ptCount val="2"/>
                <c:pt idx="0">
                  <c:v>10 t Cu RE MIX cathodes</c:v>
                </c:pt>
                <c:pt idx="1">
                  <c:v>20 t uncertified copper cathodes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7-4806-A7E4-77DFB648A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Output copper</a:t>
            </a:r>
            <a:r>
              <a:rPr lang="en-GB" sz="1800" baseline="0" dirty="0"/>
              <a:t> wire</a:t>
            </a:r>
            <a:endParaRPr lang="en-GB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FB-4D7D-BA7B-E62F84A7C0B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5-44A1-9E28-56AD2A3157FF}"/>
              </c:ext>
            </c:extLst>
          </c:dPt>
          <c:val>
            <c:numRef>
              <c:f>Blad1!$B$2:$B$3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Försäljning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Blad1!$A$2:$A$3</c15:sqref>
                        </c15:formulaRef>
                      </c:ext>
                    </c:extLst>
                    <c:strCache>
                      <c:ptCount val="2"/>
                      <c:pt idx="0">
                        <c:v>10 t Cu RE MIX copper wire</c:v>
                      </c:pt>
                      <c:pt idx="1">
                        <c:v>20 t uncertified copper  wire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C27-4806-A7E4-77DFB648A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13834-C992-874A-999B-F3494857357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CF82C-9912-8E4D-BE02-601DCFABF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B8CD-03A1-B843-8A46-D4867E69E605}" type="datetimeFigureOut">
              <a:rPr lang="en-US" smtClean="0"/>
              <a:t>6/5/2019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982C5-7E37-5C4D-97D7-010A44D02F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07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9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19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36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005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88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28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62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46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02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450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15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07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346B-292C-4441-8B48-07D72E19380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6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4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anteckningar 1">
            <a:extLst>
              <a:ext uri="{FF2B5EF4-FFF2-40B4-BE49-F238E27FC236}">
                <a16:creationId xmlns:a16="http://schemas.microsoft.com/office/drawing/2014/main" id="{74D24C60-D376-4388-B749-D621FF66E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982C5-7E37-5C4D-97D7-010A44D02F0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33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99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anteckningar 1">
            <a:extLst>
              <a:ext uri="{FF2B5EF4-FFF2-40B4-BE49-F238E27FC236}">
                <a16:creationId xmlns:a16="http://schemas.microsoft.com/office/drawing/2014/main" id="{81C204D4-8E3D-4751-A650-1DECB5CE1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239000" cy="51435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200" b="0">
                <a:solidFill>
                  <a:srgbClr val="DF235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DF235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DF235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DF235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DF2351"/>
                </a:solidFill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565101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62000"/>
            <a:ext cx="2286000" cy="781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714500"/>
            <a:ext cx="2286000" cy="2590800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defRPr sz="1400"/>
            </a:lvl1pPr>
            <a:lvl2pPr>
              <a:lnSpc>
                <a:spcPct val="110000"/>
              </a:lnSpc>
              <a:spcBef>
                <a:spcPts val="800"/>
              </a:spcBef>
              <a:defRPr sz="1400"/>
            </a:lvl2pPr>
            <a:lvl3pPr>
              <a:lnSpc>
                <a:spcPct val="110000"/>
              </a:lnSpc>
              <a:spcBef>
                <a:spcPts val="800"/>
              </a:spcBef>
              <a:defRPr sz="1200"/>
            </a:lvl3pPr>
            <a:lvl4pPr>
              <a:lnSpc>
                <a:spcPct val="110000"/>
              </a:lnSpc>
              <a:spcBef>
                <a:spcPts val="800"/>
              </a:spcBef>
              <a:defRPr sz="1200"/>
            </a:lvl4pPr>
            <a:lvl5pPr>
              <a:lnSpc>
                <a:spcPct val="110000"/>
              </a:lnSpc>
              <a:spcBef>
                <a:spcPts val="800"/>
              </a:spcBef>
              <a:defRPr sz="10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810000" y="762000"/>
            <a:ext cx="4572000" cy="3543300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spcBef>
                <a:spcPts val="1200"/>
              </a:spcBef>
              <a:defRPr/>
            </a:lvl4pPr>
            <a:lvl5pPr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9526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762000"/>
            <a:ext cx="2286000" cy="781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1714500"/>
            <a:ext cx="2286000" cy="2590800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defRPr sz="1400"/>
            </a:lvl1pPr>
            <a:lvl2pPr>
              <a:lnSpc>
                <a:spcPct val="110000"/>
              </a:lnSpc>
              <a:spcBef>
                <a:spcPts val="800"/>
              </a:spcBef>
              <a:defRPr sz="1400"/>
            </a:lvl2pPr>
            <a:lvl3pPr>
              <a:lnSpc>
                <a:spcPct val="110000"/>
              </a:lnSpc>
              <a:spcBef>
                <a:spcPts val="800"/>
              </a:spcBef>
              <a:defRPr sz="1200"/>
            </a:lvl3pPr>
            <a:lvl4pPr>
              <a:lnSpc>
                <a:spcPct val="110000"/>
              </a:lnSpc>
              <a:spcBef>
                <a:spcPts val="800"/>
              </a:spcBef>
              <a:defRPr sz="1200"/>
            </a:lvl4pPr>
            <a:lvl5pPr>
              <a:lnSpc>
                <a:spcPct val="110000"/>
              </a:lnSpc>
              <a:spcBef>
                <a:spcPts val="800"/>
              </a:spcBef>
              <a:defRPr sz="10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762000" y="762000"/>
            <a:ext cx="4572000" cy="3543300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spcBef>
                <a:spcPts val="1200"/>
              </a:spcBef>
              <a:defRPr/>
            </a:lvl4pPr>
            <a:lvl5pPr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53961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0" y="762000"/>
            <a:ext cx="7112000" cy="36195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800"/>
              </a:spcBef>
              <a:buNone/>
              <a:defRPr sz="6000" b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600"/>
              </a:spcBef>
              <a:buNone/>
              <a:defRPr sz="1800">
                <a:solidFill>
                  <a:schemeClr val="accent2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chemeClr val="accent2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600"/>
              </a:spcBef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</p:spTree>
    <p:extLst>
      <p:ext uri="{BB962C8B-B14F-4D97-AF65-F5344CB8AC3E}">
        <p14:creationId xmlns:p14="http://schemas.microsoft.com/office/powerpoint/2010/main" val="49186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0" y="762000"/>
            <a:ext cx="7112000" cy="36195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800"/>
              </a:spcBef>
              <a:buNone/>
              <a:defRPr sz="6000" b="0">
                <a:solidFill>
                  <a:srgbClr val="FFF0B0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600"/>
              </a:spcBef>
              <a:buNone/>
              <a:defRPr sz="1800">
                <a:solidFill>
                  <a:srgbClr val="FFF0B0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rgbClr val="FFF0B0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rgbClr val="FFF0B0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600"/>
              </a:spcBef>
              <a:buNone/>
              <a:defRPr sz="1200">
                <a:solidFill>
                  <a:srgbClr val="FFF0B0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6780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,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noProof="0" dirty="0"/>
              <a:t>Addera rubrik</a:t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771651"/>
            <a:ext cx="3327400" cy="28229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71651"/>
            <a:ext cx="3327400" cy="28229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762000" y="762000"/>
            <a:ext cx="7620000" cy="35433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8878835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62000" y="3028952"/>
            <a:ext cx="2438400" cy="2133917"/>
          </a:xfrm>
          <a:solidFill>
            <a:srgbClr val="FFFFFF"/>
          </a:solidFill>
        </p:spPr>
        <p:txBody>
          <a:bodyPr wrap="square" lIns="330200" tIns="228600" rIns="330200" bIns="279400"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>
                <a:latin typeface="+mj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5704138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, 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762000"/>
            <a:ext cx="7112000" cy="3543300"/>
          </a:xfrm>
        </p:spPr>
        <p:txBody>
          <a:bodyPr bIns="254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400" b="1">
                <a:latin typeface="Roboto Mono"/>
                <a:cs typeface="Roboto Mono"/>
              </a:defRPr>
            </a:lvl1pPr>
            <a:lvl2pPr marL="0" indent="0">
              <a:spcBef>
                <a:spcPts val="0"/>
              </a:spcBef>
              <a:buNone/>
              <a:defRPr sz="1100">
                <a:latin typeface="Roboto Mono"/>
                <a:cs typeface="Roboto Mono"/>
              </a:defRPr>
            </a:lvl2pPr>
            <a:lvl3pPr marL="0" indent="0">
              <a:spcBef>
                <a:spcPts val="0"/>
              </a:spcBef>
              <a:buNone/>
              <a:defRPr sz="900">
                <a:latin typeface="Roboto Mono"/>
                <a:cs typeface="Roboto Mono"/>
              </a:defRPr>
            </a:lvl3pPr>
            <a:lvl4pPr marL="0" indent="0">
              <a:spcBef>
                <a:spcPts val="0"/>
              </a:spcBef>
              <a:buNone/>
              <a:defRPr sz="800">
                <a:latin typeface="Roboto Mono"/>
                <a:cs typeface="Roboto Mono"/>
              </a:defRPr>
            </a:lvl4pPr>
            <a:lvl5pPr marL="0" indent="0">
              <a:spcBef>
                <a:spcPts val="0"/>
              </a:spcBef>
              <a:buNone/>
              <a:defRPr sz="600">
                <a:latin typeface="Roboto Mono"/>
                <a:cs typeface="Roboto Mono"/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3394" y="4661829"/>
            <a:ext cx="711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latin typeface="Roboto Mono"/>
                <a:cs typeface="Roboto Mono"/>
              </a:rPr>
              <a:t>Research Institutes of Sweden AB</a:t>
            </a:r>
            <a:r>
              <a:rPr lang="en-US" sz="800" dirty="0">
                <a:latin typeface="Roboto Mono"/>
                <a:cs typeface="Roboto Mono"/>
              </a:rPr>
              <a:t> ·</a:t>
            </a:r>
            <a:r>
              <a:rPr lang="en-US" sz="800" baseline="0" dirty="0">
                <a:latin typeface="Roboto Mono"/>
                <a:cs typeface="Roboto Mono"/>
              </a:rPr>
              <a:t>  </a:t>
            </a:r>
            <a:r>
              <a:rPr lang="hu-HU" sz="800" baseline="0" dirty="0">
                <a:latin typeface="Roboto Mono"/>
                <a:cs typeface="Roboto Mono"/>
              </a:rPr>
              <a:t>010-516 50 00 · info@ri.se · </a:t>
            </a:r>
            <a:r>
              <a:rPr lang="en-US" sz="800" dirty="0" err="1">
                <a:latin typeface="Roboto Mono"/>
                <a:cs typeface="Roboto Mono"/>
              </a:rPr>
              <a:t>ri.se</a:t>
            </a:r>
            <a:endParaRPr lang="en-US" sz="800" dirty="0">
              <a:latin typeface="Roboto Mono"/>
              <a:cs typeface="Roboto Mono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latin typeface="Roboto Mono"/>
                <a:cs typeface="Roboto Mono"/>
              </a:rPr>
              <a:t>Besöksadress</a:t>
            </a:r>
            <a:r>
              <a:rPr lang="en-US" sz="800" dirty="0">
                <a:latin typeface="Roboto Mono"/>
                <a:cs typeface="Roboto Mono"/>
              </a:rPr>
              <a:t>: </a:t>
            </a:r>
            <a:r>
              <a:rPr lang="en-US" sz="800" dirty="0" err="1">
                <a:latin typeface="Roboto Mono"/>
                <a:cs typeface="Roboto Mono"/>
              </a:rPr>
              <a:t>Lindholmspiren</a:t>
            </a:r>
            <a:r>
              <a:rPr lang="en-US" sz="800" dirty="0">
                <a:latin typeface="Roboto Mono"/>
                <a:cs typeface="Roboto Mono"/>
              </a:rPr>
              <a:t> 7 A, 417 56 </a:t>
            </a:r>
            <a:r>
              <a:rPr lang="en-US" sz="800" dirty="0" err="1">
                <a:latin typeface="Roboto Mono"/>
                <a:cs typeface="Roboto Mono"/>
              </a:rPr>
              <a:t>Göteborg</a:t>
            </a:r>
            <a:r>
              <a:rPr lang="en-US" sz="800" dirty="0">
                <a:latin typeface="Roboto Mono"/>
                <a:cs typeface="Roboto Mono"/>
              </a:rPr>
              <a:t> · </a:t>
            </a:r>
            <a:r>
              <a:rPr lang="en-US" sz="800" dirty="0" err="1">
                <a:latin typeface="Roboto Mono"/>
                <a:cs typeface="Roboto Mono"/>
              </a:rPr>
              <a:t>Postadress</a:t>
            </a:r>
            <a:r>
              <a:rPr lang="en-US" sz="800" dirty="0">
                <a:latin typeface="Roboto Mono"/>
                <a:cs typeface="Roboto Mono"/>
              </a:rPr>
              <a:t>: Box 857, 501 15 </a:t>
            </a:r>
            <a:r>
              <a:rPr lang="en-US" sz="800" dirty="0" err="1">
                <a:latin typeface="Roboto Mono"/>
                <a:cs typeface="Roboto Mono"/>
              </a:rPr>
              <a:t>Borås</a:t>
            </a:r>
            <a:endParaRPr lang="en-US" sz="800" dirty="0">
              <a:latin typeface="Roboto Mono"/>
              <a:cs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9341598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239000" cy="51435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2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124121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4571101" y="1"/>
            <a:ext cx="2286900" cy="2555933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6857100" y="1"/>
            <a:ext cx="2286900" cy="2555933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4586851" y="2585632"/>
            <a:ext cx="2256301" cy="2557868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6872852" y="2585632"/>
            <a:ext cx="2271149" cy="2557868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494" y="911107"/>
            <a:ext cx="3786188" cy="1661993"/>
          </a:xfrm>
        </p:spPr>
        <p:txBody>
          <a:bodyPr anchor="b"/>
          <a:lstStyle>
            <a:lvl1pPr algn="l">
              <a:defRPr sz="36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1494" y="2642155"/>
            <a:ext cx="3786188" cy="15554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7F7F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21494" y="4443413"/>
            <a:ext cx="3942160" cy="685800"/>
          </a:xfrm>
        </p:spPr>
        <p:txBody>
          <a:bodyPr>
            <a:normAutofit/>
          </a:bodyPr>
          <a:lstStyle>
            <a:lvl1pPr marL="0" indent="0">
              <a:buNone/>
              <a:defRPr sz="135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7" y="250032"/>
            <a:ext cx="643433" cy="827168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521494" y="4229100"/>
            <a:ext cx="2067233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900" b="1" dirty="0">
                <a:solidFill>
                  <a:srgbClr val="7F7F7F"/>
                </a:solidFill>
              </a:rPr>
              <a:t>RISE Research </a:t>
            </a:r>
            <a:r>
              <a:rPr lang="sv-SE" sz="900" b="1" dirty="0" err="1">
                <a:solidFill>
                  <a:srgbClr val="7F7F7F"/>
                </a:solidFill>
              </a:rPr>
              <a:t>Institutes</a:t>
            </a:r>
            <a:r>
              <a:rPr lang="sv-SE" sz="900" b="1" dirty="0">
                <a:solidFill>
                  <a:srgbClr val="7F7F7F"/>
                </a:solidFill>
              </a:rPr>
              <a:t> </a:t>
            </a:r>
            <a:r>
              <a:rPr lang="sv-SE" sz="900" b="1" dirty="0" err="1">
                <a:solidFill>
                  <a:srgbClr val="7F7F7F"/>
                </a:solidFill>
              </a:rPr>
              <a:t>of</a:t>
            </a:r>
            <a:r>
              <a:rPr lang="sv-SE" sz="9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166810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1692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5563110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6137673" y="0"/>
            <a:ext cx="3006328" cy="51435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2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05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9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825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13147" y="303610"/>
            <a:ext cx="5563110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2583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5563110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6137673" y="0"/>
            <a:ext cx="3006328" cy="51435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5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825">
                <a:solidFill>
                  <a:schemeClr val="bg1"/>
                </a:solidFill>
                <a:latin typeface="+mj-lt"/>
              </a:defRPr>
            </a:lvl4pPr>
            <a:lvl5pPr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13147" y="303610"/>
            <a:ext cx="5563110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668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5563110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6137673" y="0"/>
            <a:ext cx="3006328" cy="51435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5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825">
                <a:solidFill>
                  <a:schemeClr val="bg1"/>
                </a:solidFill>
                <a:latin typeface="+mj-lt"/>
              </a:defRPr>
            </a:lvl4pPr>
            <a:lvl5pPr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3147" y="303610"/>
            <a:ext cx="5563110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94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5563110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6137673" y="0"/>
            <a:ext cx="3006328" cy="51435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2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05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9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825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3147" y="303610"/>
            <a:ext cx="5563110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484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5563110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6137673" y="0"/>
            <a:ext cx="3006328" cy="51435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050">
                <a:solidFill>
                  <a:schemeClr val="bg1"/>
                </a:solidFill>
                <a:latin typeface="+mj-lt"/>
              </a:defRPr>
            </a:lvl2pPr>
            <a:lvl3pPr>
              <a:defRPr sz="900">
                <a:solidFill>
                  <a:schemeClr val="bg1"/>
                </a:solidFill>
                <a:latin typeface="+mj-lt"/>
              </a:defRPr>
            </a:lvl3pPr>
            <a:lvl4pPr>
              <a:defRPr sz="825">
                <a:solidFill>
                  <a:schemeClr val="bg1"/>
                </a:solidFill>
                <a:latin typeface="+mj-lt"/>
              </a:defRPr>
            </a:lvl4pPr>
            <a:lvl5pPr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3147" y="303610"/>
            <a:ext cx="5563110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73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8622506" y="4622007"/>
            <a:ext cx="521494" cy="5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8" y="925116"/>
            <a:ext cx="4158853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4733924" y="0"/>
            <a:ext cx="4410075" cy="51435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3148" y="303610"/>
            <a:ext cx="4158853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4982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8622506" y="4622007"/>
            <a:ext cx="521494" cy="5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8" y="925116"/>
            <a:ext cx="4158853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4733926" y="2585633"/>
            <a:ext cx="4410074" cy="2557868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4733925" y="1"/>
            <a:ext cx="4410075" cy="25559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3148" y="303610"/>
            <a:ext cx="4158853" cy="36933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1977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8622506" y="4622007"/>
            <a:ext cx="521494" cy="5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8" y="925116"/>
            <a:ext cx="4158853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4733926" y="2585633"/>
            <a:ext cx="4410074" cy="2557868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733926" y="1"/>
            <a:ext cx="2191537" cy="2555933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952464" y="1"/>
            <a:ext cx="2191537" cy="2555933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3148" y="303610"/>
            <a:ext cx="4158853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369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bild-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3957320" cy="51435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200" b="0">
                <a:solidFill>
                  <a:srgbClr val="DF235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DF235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DF235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DF235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DF2351"/>
                </a:solidFill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1872487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8622506" y="4622007"/>
            <a:ext cx="521494" cy="52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8972359" y="4780685"/>
            <a:ext cx="62699" cy="62339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8" y="925116"/>
            <a:ext cx="4158853" cy="361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6952463" y="2585633"/>
            <a:ext cx="2191536" cy="2557868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4733926" y="1"/>
            <a:ext cx="2191537" cy="2555933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952464" y="1"/>
            <a:ext cx="2191537" cy="2555933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4733926" y="2587568"/>
            <a:ext cx="2191537" cy="2555933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3148" y="303610"/>
            <a:ext cx="4158853" cy="36933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576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3148" y="925117"/>
            <a:ext cx="4050506" cy="37076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346" y="925117"/>
            <a:ext cx="4050507" cy="37076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921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3148" y="1221582"/>
            <a:ext cx="4050506" cy="341114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346" y="1221582"/>
            <a:ext cx="4050507" cy="341114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413147" y="940402"/>
            <a:ext cx="4050506" cy="290267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16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4680346" y="940402"/>
            <a:ext cx="4050506" cy="290267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16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46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3147" y="925116"/>
            <a:ext cx="2700000" cy="372546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30853" y="925116"/>
            <a:ext cx="2700000" cy="372546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3222000" y="925116"/>
            <a:ext cx="2700000" cy="372546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8536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3147" y="1221581"/>
            <a:ext cx="2700000" cy="3429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30853" y="1221581"/>
            <a:ext cx="2700000" cy="3429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3222000" y="1221581"/>
            <a:ext cx="2700000" cy="3429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413147" y="932154"/>
            <a:ext cx="2700000" cy="267184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3222000" y="932154"/>
            <a:ext cx="2700000" cy="267184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6030853" y="932154"/>
            <a:ext cx="2700000" cy="267184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1174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413147" y="925117"/>
            <a:ext cx="2700000" cy="275871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3222000" y="925117"/>
            <a:ext cx="2700000" cy="275871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030853" y="925117"/>
            <a:ext cx="2700000" cy="275871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413147" y="3759214"/>
            <a:ext cx="2700000" cy="784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22000" y="3759214"/>
            <a:ext cx="2700000" cy="784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30853" y="3759214"/>
            <a:ext cx="2700000" cy="7842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57804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413148" y="925117"/>
            <a:ext cx="2284304" cy="1646634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13148" y="2745016"/>
            <a:ext cx="2284304" cy="164663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680853" y="925117"/>
            <a:ext cx="2284304" cy="164663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2783683" y="923146"/>
            <a:ext cx="1679971" cy="16466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2783683" y="2745016"/>
            <a:ext cx="1679971" cy="16466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7050882" y="925117"/>
            <a:ext cx="1679971" cy="16466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4680853" y="2745016"/>
            <a:ext cx="2284304" cy="164663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7050882" y="2745016"/>
            <a:ext cx="1679971" cy="16466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44076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413147" y="1221581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2603432" y="1221581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4793716" y="1221581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6984000" y="1221581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413147" y="2896425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2603432" y="2896425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4793716" y="2896425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6984000" y="2896425"/>
            <a:ext cx="2160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413147" y="2465806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2603432" y="2465806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93716" y="2465806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6984000" y="2465806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413147" y="4140650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2603432" y="4140650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4793716" y="4140650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6984000" y="4140650"/>
            <a:ext cx="2160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8276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413147" y="1221581"/>
            <a:ext cx="2889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334074" y="1221581"/>
            <a:ext cx="2889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255000" y="1221581"/>
            <a:ext cx="2889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413147" y="2896425"/>
            <a:ext cx="2889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334074" y="2896425"/>
            <a:ext cx="2889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255000" y="2896425"/>
            <a:ext cx="2889000" cy="1647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413147" y="2465806"/>
            <a:ext cx="2889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334074" y="2465806"/>
            <a:ext cx="2889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255000" y="2465806"/>
            <a:ext cx="2889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413147" y="4140650"/>
            <a:ext cx="2889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334074" y="4140650"/>
            <a:ext cx="2889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255000" y="4140650"/>
            <a:ext cx="2889000" cy="402775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7650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68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bild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3957320" cy="51435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FFFFFF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FFFFFF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FFFFFF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4661550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43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jus,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828800"/>
            <a:ext cx="3302000" cy="24765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200"/>
            </a:lvl3pPr>
            <a:lvl4pPr>
              <a:spcBef>
                <a:spcPts val="1000"/>
              </a:spcBef>
              <a:defRPr sz="1200"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26000" y="1828800"/>
            <a:ext cx="3302000" cy="24765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200"/>
            </a:lvl3pPr>
            <a:lvl4pPr>
              <a:spcBef>
                <a:spcPts val="1000"/>
              </a:spcBef>
              <a:defRPr sz="1200"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06694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108238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62000"/>
            <a:ext cx="3048000" cy="106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2000250"/>
            <a:ext cx="3048000" cy="230505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064244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762000"/>
            <a:ext cx="3048000" cy="106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334000" y="2000250"/>
            <a:ext cx="3048000" cy="230505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48753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7112000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828800"/>
            <a:ext cx="7112000" cy="2476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7049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974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icture Placeholder 2"/>
          <p:cNvSpPr txBox="1">
            <a:spLocks/>
          </p:cNvSpPr>
          <p:nvPr userDrawn="1"/>
        </p:nvSpPr>
        <p:spPr>
          <a:xfrm>
            <a:off x="8547809" y="4433646"/>
            <a:ext cx="406845" cy="523203"/>
          </a:xfrm>
          <a:prstGeom prst="rect">
            <a:avLst/>
          </a:prstGeom>
          <a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logo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80" r:id="rId3"/>
    <p:sldLayoutId id="2147493479" r:id="rId4"/>
    <p:sldLayoutId id="2147493457" r:id="rId5"/>
    <p:sldLayoutId id="2147493486" r:id="rId6"/>
    <p:sldLayoutId id="2147493473" r:id="rId7"/>
    <p:sldLayoutId id="2147493468" r:id="rId8"/>
    <p:sldLayoutId id="2147493469" r:id="rId9"/>
    <p:sldLayoutId id="2147493481" r:id="rId10"/>
    <p:sldLayoutId id="2147493483" r:id="rId11"/>
    <p:sldLayoutId id="2147493472" r:id="rId12"/>
    <p:sldLayoutId id="2147493471" r:id="rId13"/>
    <p:sldLayoutId id="2147493459" r:id="rId14"/>
    <p:sldLayoutId id="2147493461" r:id="rId15"/>
    <p:sldLayoutId id="2147493482" r:id="rId16"/>
    <p:sldLayoutId id="2147493462" r:id="rId17"/>
    <p:sldLayoutId id="2147493475" r:id="rId18"/>
    <p:sldLayoutId id="2147493485" r:id="rId19"/>
  </p:sldLayoutIdLst>
  <p:transition spd="slow">
    <p:push dir="u"/>
  </p:transition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13147" y="303610"/>
            <a:ext cx="8317706" cy="3693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3147" y="925116"/>
            <a:ext cx="8317706" cy="37254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53" y="4653434"/>
            <a:ext cx="296466" cy="38112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413147" y="4863219"/>
            <a:ext cx="117020" cy="207749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7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3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  <p:sldLayoutId id="2147493537" r:id="rId3"/>
    <p:sldLayoutId id="2147493538" r:id="rId4"/>
    <p:sldLayoutId id="2147493539" r:id="rId5"/>
    <p:sldLayoutId id="2147493540" r:id="rId6"/>
    <p:sldLayoutId id="2147493541" r:id="rId7"/>
    <p:sldLayoutId id="2147493542" r:id="rId8"/>
    <p:sldLayoutId id="2147493543" r:id="rId9"/>
    <p:sldLayoutId id="2147493544" r:id="rId10"/>
    <p:sldLayoutId id="2147493545" r:id="rId11"/>
    <p:sldLayoutId id="2147493546" r:id="rId12"/>
    <p:sldLayoutId id="2147493547" r:id="rId13"/>
    <p:sldLayoutId id="2147493548" r:id="rId14"/>
    <p:sldLayoutId id="2147493549" r:id="rId15"/>
    <p:sldLayoutId id="2147493550" r:id="rId16"/>
    <p:sldLayoutId id="2147493551" r:id="rId17"/>
    <p:sldLayoutId id="2147493552" r:id="rId18"/>
    <p:sldLayoutId id="2147493553" r:id="rId19"/>
    <p:sldLayoutId id="2147493554" r:id="rId20"/>
    <p:sldLayoutId id="2147493555" r:id="rId21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>
          <p15:clr>
            <a:srgbClr val="F26B43"/>
          </p15:clr>
        </p15:guide>
        <p15:guide id="24" orient="horz" pos="7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17.svg"/><Relationship Id="rId4" Type="http://schemas.openxmlformats.org/officeDocument/2006/relationships/image" Target="../media/image30.sv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12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1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12" Type="http://schemas.openxmlformats.org/officeDocument/2006/relationships/image" Target="../media/image17.svg"/><Relationship Id="rId17" Type="http://schemas.openxmlformats.org/officeDocument/2006/relationships/image" Target="../media/image25.png"/><Relationship Id="rId2" Type="http://schemas.openxmlformats.org/officeDocument/2006/relationships/image" Target="../media/image22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33.svg"/><Relationship Id="rId1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svg"/><Relationship Id="rId18" Type="http://schemas.openxmlformats.org/officeDocument/2006/relationships/image" Target="../media/image26.png"/><Relationship Id="rId3" Type="http://schemas.openxmlformats.org/officeDocument/2006/relationships/image" Target="../media/image22.png"/><Relationship Id="rId21" Type="http://schemas.openxmlformats.org/officeDocument/2006/relationships/image" Target="../media/image23.sv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9.svg"/><Relationship Id="rId10" Type="http://schemas.openxmlformats.org/officeDocument/2006/relationships/image" Target="../media/image33.svg"/><Relationship Id="rId19" Type="http://schemas.openxmlformats.org/officeDocument/2006/relationships/image" Target="../media/image37.svg"/><Relationship Id="rId4" Type="http://schemas.openxmlformats.org/officeDocument/2006/relationships/image" Target="../media/image30.svg"/><Relationship Id="rId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png"/><Relationship Id="rId18" Type="http://schemas.openxmlformats.org/officeDocument/2006/relationships/image" Target="../media/image25.svg"/><Relationship Id="rId3" Type="http://schemas.openxmlformats.org/officeDocument/2006/relationships/image" Target="../media/image30.svg"/><Relationship Id="rId7" Type="http://schemas.openxmlformats.org/officeDocument/2006/relationships/image" Target="../media/image14.svg"/><Relationship Id="rId12" Type="http://schemas.openxmlformats.org/officeDocument/2006/relationships/image" Target="../media/image17.svg"/><Relationship Id="rId17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image" Target="../media/image21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3.svg"/><Relationship Id="rId1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18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4.png"/><Relationship Id="rId15" Type="http://schemas.openxmlformats.org/officeDocument/2006/relationships/image" Target="../media/image25.svg"/><Relationship Id="rId10" Type="http://schemas.openxmlformats.org/officeDocument/2006/relationships/image" Target="../media/image17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utz.org/?attachment_id=355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_Lines_Yello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39"/>
          <a:stretch/>
        </p:blipFill>
        <p:spPr>
          <a:xfrm>
            <a:off x="0" y="2393758"/>
            <a:ext cx="9144000" cy="274974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 wrap="square" anchor="ctr" anchorCtr="0">
            <a:noAutofit/>
          </a:bodyPr>
          <a:lstStyle/>
          <a:p>
            <a:r>
              <a:rPr lang="en-US" sz="3600" dirty="0"/>
              <a:t>Traceability of sustainable metals – a blockchain-based solution</a:t>
            </a:r>
            <a:endParaRPr lang="sv-SE" sz="3600" dirty="0"/>
          </a:p>
          <a:p>
            <a:endParaRPr lang="sv-SE" sz="2000" dirty="0"/>
          </a:p>
          <a:p>
            <a:endParaRPr lang="sv-SE" sz="2000" b="0" dirty="0">
              <a:latin typeface="+mj-lt"/>
            </a:endParaRPr>
          </a:p>
          <a:p>
            <a:r>
              <a:rPr lang="sv-SE" sz="2000" dirty="0"/>
              <a:t>Frida Höjvall</a:t>
            </a:r>
            <a:endParaRPr lang="sv-SE" sz="2000" b="0" dirty="0">
              <a:latin typeface="+mj-lt"/>
            </a:endParaRPr>
          </a:p>
          <a:p>
            <a:pPr lvl="1"/>
            <a:endParaRPr lang="sv-SE" noProof="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538557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80D8FC-75F4-40AE-906A-9B3C98A0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 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AB25F0-9966-4208-A68B-634EB37F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55334"/>
            <a:ext cx="3302000" cy="2349965"/>
          </a:xfrm>
        </p:spPr>
        <p:txBody>
          <a:bodyPr/>
          <a:lstStyle/>
          <a:p>
            <a:r>
              <a:rPr lang="sv-SE" dirty="0"/>
              <a:t>Dagens produktionslogik – olika källor mixas.</a:t>
            </a:r>
          </a:p>
          <a:p>
            <a:r>
              <a:rPr lang="sv-SE" dirty="0"/>
              <a:t>Stora volymer – små marginaler </a:t>
            </a:r>
          </a:p>
          <a:p>
            <a:r>
              <a:rPr lang="sv-SE" dirty="0"/>
              <a:t>”Hemliga” kanaler/köp </a:t>
            </a:r>
          </a:p>
          <a:p>
            <a:r>
              <a:rPr lang="sv-SE" dirty="0"/>
              <a:t>Olika politiska drivkrafter </a:t>
            </a:r>
          </a:p>
          <a:p>
            <a:endParaRPr lang="sv-SE" dirty="0"/>
          </a:p>
          <a:p>
            <a:endParaRPr lang="en-GB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01BCE5-4130-4825-B7B3-95CFA526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10</a:t>
            </a:fld>
            <a:endParaRPr lang="sv-SE" noProof="0"/>
          </a:p>
        </p:txBody>
      </p:sp>
      <p:sp>
        <p:nvSpPr>
          <p:cNvPr id="8" name="Likbent triangel 7">
            <a:extLst>
              <a:ext uri="{FF2B5EF4-FFF2-40B4-BE49-F238E27FC236}">
                <a16:creationId xmlns:a16="http://schemas.microsoft.com/office/drawing/2014/main" id="{14D101C2-87A2-4D2A-B6FF-DB5D5BAC70F2}"/>
              </a:ext>
            </a:extLst>
          </p:cNvPr>
          <p:cNvSpPr/>
          <p:nvPr/>
        </p:nvSpPr>
        <p:spPr>
          <a:xfrm>
            <a:off x="5543790" y="1955335"/>
            <a:ext cx="2110740" cy="154686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9B9781F-CD0C-4EED-92BD-E9A3DD564D36}"/>
              </a:ext>
            </a:extLst>
          </p:cNvPr>
          <p:cNvSpPr txBox="1"/>
          <p:nvPr/>
        </p:nvSpPr>
        <p:spPr>
          <a:xfrm>
            <a:off x="5543790" y="3594349"/>
            <a:ext cx="2110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Effektivt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991F06C-08E3-427E-9475-74B2C5716683}"/>
              </a:ext>
            </a:extLst>
          </p:cNvPr>
          <p:cNvSpPr txBox="1"/>
          <p:nvPr/>
        </p:nvSpPr>
        <p:spPr>
          <a:xfrm>
            <a:off x="7305973" y="2573711"/>
            <a:ext cx="1468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Betalningsvilja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2AC3165-60E5-494F-BEFD-0CC95B269751}"/>
              </a:ext>
            </a:extLst>
          </p:cNvPr>
          <p:cNvSpPr txBox="1"/>
          <p:nvPr/>
        </p:nvSpPr>
        <p:spPr>
          <a:xfrm>
            <a:off x="4838940" y="2587795"/>
            <a:ext cx="1348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Trovärdigt</a:t>
            </a:r>
          </a:p>
        </p:txBody>
      </p:sp>
    </p:spTree>
    <p:extLst>
      <p:ext uri="{BB962C8B-B14F-4D97-AF65-F5344CB8AC3E}">
        <p14:creationId xmlns:p14="http://schemas.microsoft.com/office/powerpoint/2010/main" val="68360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6582074-DF9B-48DE-862F-1AD36D889AC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3600" dirty="0"/>
              <a:t>Overview of the Certification Concept</a:t>
            </a:r>
          </a:p>
          <a:p>
            <a:r>
              <a:rPr lang="sv-SE" sz="5400" dirty="0"/>
              <a:t>- Industry </a:t>
            </a:r>
            <a:r>
              <a:rPr lang="sv-SE" sz="5400" dirty="0" err="1"/>
              <a:t>perspective</a:t>
            </a:r>
            <a:endParaRPr lang="en-GB" sz="5400" dirty="0"/>
          </a:p>
          <a:p>
            <a:endParaRPr lang="en-GB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id="{D67308B5-73C7-40B4-B1A2-33D582CFAF7A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66355A-084C-D24E-9AD2-7E4FC41EA627}" type="slidenum">
              <a:rPr lang="sv-SE" sz="700" smtClean="0">
                <a:solidFill>
                  <a:srgbClr val="000000"/>
                </a:solidFill>
                <a:latin typeface="Roboto Mono"/>
                <a:ea typeface="Roboto Mono" pitchFamily="2" charset="0"/>
              </a:rPr>
              <a:pPr>
                <a:defRPr/>
              </a:pPr>
              <a:t>11</a:t>
            </a:fld>
            <a:endParaRPr lang="sv-SE" sz="700" dirty="0">
              <a:solidFill>
                <a:srgbClr val="000000"/>
              </a:solidFill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7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5C320DD-F4B5-4F3E-86EF-D076790A631B}"/>
              </a:ext>
            </a:extLst>
          </p:cNvPr>
          <p:cNvSpPr/>
          <p:nvPr/>
        </p:nvSpPr>
        <p:spPr>
          <a:xfrm>
            <a:off x="59267" y="355748"/>
            <a:ext cx="9084733" cy="2050426"/>
          </a:xfrm>
          <a:prstGeom prst="cloudCallou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Bild 20" descr="Guldtackor">
            <a:extLst>
              <a:ext uri="{FF2B5EF4-FFF2-40B4-BE49-F238E27FC236}">
                <a16:creationId xmlns:a16="http://schemas.microsoft.com/office/drawing/2014/main" id="{A02FA75E-70BE-456D-A482-B5A451EDF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318" y="3159276"/>
            <a:ext cx="554102" cy="554102"/>
          </a:xfrm>
          <a:prstGeom prst="rect">
            <a:avLst/>
          </a:prstGeom>
        </p:spPr>
      </p:pic>
      <p:sp>
        <p:nvSpPr>
          <p:cNvPr id="26" name="Rulle: lodrät 25">
            <a:extLst>
              <a:ext uri="{FF2B5EF4-FFF2-40B4-BE49-F238E27FC236}">
                <a16:creationId xmlns:a16="http://schemas.microsoft.com/office/drawing/2014/main" id="{C9C80D96-A741-45CE-9DDD-332BE18A5558}"/>
              </a:ext>
            </a:extLst>
          </p:cNvPr>
          <p:cNvSpPr/>
          <p:nvPr/>
        </p:nvSpPr>
        <p:spPr>
          <a:xfrm>
            <a:off x="1505811" y="1537594"/>
            <a:ext cx="595431" cy="390769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45 t</a:t>
            </a:r>
          </a:p>
          <a:p>
            <a:pPr algn="ctr"/>
            <a:r>
              <a:rPr lang="sv-SE" sz="800" dirty="0"/>
              <a:t>Cu 8.0 MIX</a:t>
            </a:r>
            <a:endParaRPr lang="en-GB" sz="800" dirty="0"/>
          </a:p>
        </p:txBody>
      </p:sp>
      <p:sp>
        <p:nvSpPr>
          <p:cNvPr id="27" name="Rulle: lodrät 26">
            <a:extLst>
              <a:ext uri="{FF2B5EF4-FFF2-40B4-BE49-F238E27FC236}">
                <a16:creationId xmlns:a16="http://schemas.microsoft.com/office/drawing/2014/main" id="{55038041-822C-4E94-A409-9FBC629F6096}"/>
              </a:ext>
            </a:extLst>
          </p:cNvPr>
          <p:cNvSpPr/>
          <p:nvPr/>
        </p:nvSpPr>
        <p:spPr>
          <a:xfrm>
            <a:off x="1039886" y="1047930"/>
            <a:ext cx="595432" cy="390769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10 t</a:t>
            </a:r>
          </a:p>
          <a:p>
            <a:pPr algn="ctr"/>
            <a:r>
              <a:rPr lang="sv-SE" sz="800" dirty="0"/>
              <a:t>Cu RE</a:t>
            </a:r>
          </a:p>
          <a:p>
            <a:pPr algn="ctr"/>
            <a:r>
              <a:rPr lang="sv-SE" sz="800" dirty="0"/>
              <a:t>MIX</a:t>
            </a:r>
            <a:endParaRPr lang="en-GB" sz="800" dirty="0"/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737A28A-02BA-4887-81BF-B9F824A565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99" y="1756907"/>
            <a:ext cx="914479" cy="914479"/>
          </a:xfrm>
          <a:prstGeom prst="rect">
            <a:avLst/>
          </a:prstGeom>
          <a:noFill/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4A400E-98D5-42BF-8E36-53749A2BBFDF}"/>
              </a:ext>
            </a:extLst>
          </p:cNvPr>
          <p:cNvSpPr/>
          <p:nvPr/>
        </p:nvSpPr>
        <p:spPr>
          <a:xfrm>
            <a:off x="2651994" y="2282932"/>
            <a:ext cx="758640" cy="501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39D62A0-50A2-406E-8504-1FF25619797A}"/>
              </a:ext>
            </a:extLst>
          </p:cNvPr>
          <p:cNvCxnSpPr>
            <a:cxnSpLocks/>
          </p:cNvCxnSpPr>
          <p:nvPr/>
        </p:nvCxnSpPr>
        <p:spPr>
          <a:xfrm>
            <a:off x="856500" y="2784086"/>
            <a:ext cx="727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Tipplastbil">
            <a:extLst>
              <a:ext uri="{FF2B5EF4-FFF2-40B4-BE49-F238E27FC236}">
                <a16:creationId xmlns:a16="http://schemas.microsoft.com/office/drawing/2014/main" id="{9BEA7699-AB5F-4881-B3D7-5F8F2C813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837" y="2471992"/>
            <a:ext cx="556683" cy="556683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72381A79-AE9B-4CCB-833B-E8BFE0B9C068}"/>
              </a:ext>
            </a:extLst>
          </p:cNvPr>
          <p:cNvSpPr txBox="1"/>
          <p:nvPr/>
        </p:nvSpPr>
        <p:spPr>
          <a:xfrm>
            <a:off x="1472449" y="3597496"/>
            <a:ext cx="91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100 t </a:t>
            </a:r>
            <a:r>
              <a:rPr lang="sv-SE" sz="1000" dirty="0" err="1"/>
              <a:t>copper</a:t>
            </a:r>
            <a:r>
              <a:rPr lang="sv-SE" sz="1000" dirty="0"/>
              <a:t> </a:t>
            </a:r>
            <a:r>
              <a:rPr lang="sv-SE" sz="1000" dirty="0" err="1"/>
              <a:t>cathodes</a:t>
            </a:r>
            <a:endParaRPr lang="en-GB" sz="1000" dirty="0"/>
          </a:p>
        </p:txBody>
      </p:sp>
      <p:pic>
        <p:nvPicPr>
          <p:cNvPr id="43" name="Bild 42" descr="Fabrik">
            <a:extLst>
              <a:ext uri="{FF2B5EF4-FFF2-40B4-BE49-F238E27FC236}">
                <a16:creationId xmlns:a16="http://schemas.microsoft.com/office/drawing/2014/main" id="{A188934E-0E28-445C-9388-388730C7BA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5811" y="2327317"/>
            <a:ext cx="910817" cy="910817"/>
          </a:xfrm>
          <a:prstGeom prst="rect">
            <a:avLst/>
          </a:prstGeom>
        </p:spPr>
      </p:pic>
      <p:sp>
        <p:nvSpPr>
          <p:cNvPr id="46" name="Pratbubbla: rektangel med rundade hörn 45">
            <a:extLst>
              <a:ext uri="{FF2B5EF4-FFF2-40B4-BE49-F238E27FC236}">
                <a16:creationId xmlns:a16="http://schemas.microsoft.com/office/drawing/2014/main" id="{8151813C-8872-40A3-A774-69AD411B6DEF}"/>
              </a:ext>
            </a:extLst>
          </p:cNvPr>
          <p:cNvSpPr/>
          <p:nvPr/>
        </p:nvSpPr>
        <p:spPr>
          <a:xfrm>
            <a:off x="2229854" y="3997606"/>
            <a:ext cx="1759283" cy="758049"/>
          </a:xfrm>
          <a:prstGeom prst="wedgeRoundRectCallout">
            <a:avLst>
              <a:gd name="adj1" fmla="val -49907"/>
              <a:gd name="adj2" fmla="val -135530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We have three different products</a:t>
            </a:r>
          </a:p>
          <a:p>
            <a:pPr marL="108000" indent="-108000" algn="ctr">
              <a:buAutoNum type="arabicPeriod"/>
            </a:pPr>
            <a:r>
              <a:rPr lang="en-GB" sz="800" dirty="0"/>
              <a:t>45 tons of ordinary copper </a:t>
            </a:r>
          </a:p>
          <a:p>
            <a:pPr marL="108000" indent="-108000" algn="ctr">
              <a:buAutoNum type="arabicPeriod"/>
            </a:pPr>
            <a:r>
              <a:rPr lang="en-GB" sz="800" dirty="0"/>
              <a:t>45 tons of Cu 8.0 MIX</a:t>
            </a:r>
          </a:p>
          <a:p>
            <a:pPr marL="108000" indent="-108000" algn="ctr">
              <a:buAutoNum type="arabicPeriod"/>
            </a:pPr>
            <a:r>
              <a:rPr lang="en-GB" sz="800" dirty="0"/>
              <a:t>10 ton Cu RE MIX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A5579046-8025-4667-A367-84EDD4CA4EA7}"/>
              </a:ext>
            </a:extLst>
          </p:cNvPr>
          <p:cNvSpPr txBox="1"/>
          <p:nvPr/>
        </p:nvSpPr>
        <p:spPr>
          <a:xfrm>
            <a:off x="59266" y="2981197"/>
            <a:ext cx="1576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 dirty="0"/>
              <a:t>Input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200 t of copper concentrate from own mine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200 t Imported copper concentrate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50 t of copper scrap</a:t>
            </a:r>
            <a:endParaRPr lang="sv-SE" sz="1000" dirty="0"/>
          </a:p>
          <a:p>
            <a:endParaRPr lang="en-GB" dirty="0"/>
          </a:p>
        </p:txBody>
      </p:sp>
      <p:sp>
        <p:nvSpPr>
          <p:cNvPr id="15" name="Platshållare för bildnummer 4">
            <a:extLst>
              <a:ext uri="{FF2B5EF4-FFF2-40B4-BE49-F238E27FC236}">
                <a16:creationId xmlns:a16="http://schemas.microsoft.com/office/drawing/2014/main" id="{44BA41D2-0C98-4FAA-9A5A-0F5BF553F7FE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66355A-084C-D24E-9AD2-7E4FC41EA627}" type="slidenum">
              <a:rPr lang="sv-SE" sz="700" smtClean="0">
                <a:solidFill>
                  <a:srgbClr val="000000"/>
                </a:solidFill>
                <a:latin typeface="Roboto Mono"/>
                <a:ea typeface="Roboto Mono" pitchFamily="2" charset="0"/>
              </a:rPr>
              <a:pPr>
                <a:defRPr/>
              </a:pPr>
              <a:t>12</a:t>
            </a:fld>
            <a:endParaRPr lang="sv-SE" sz="700" dirty="0">
              <a:solidFill>
                <a:srgbClr val="000000"/>
              </a:solidFill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2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5C320DD-F4B5-4F3E-86EF-D076790A631B}"/>
              </a:ext>
            </a:extLst>
          </p:cNvPr>
          <p:cNvSpPr/>
          <p:nvPr/>
        </p:nvSpPr>
        <p:spPr>
          <a:xfrm>
            <a:off x="59267" y="355748"/>
            <a:ext cx="9084733" cy="2050426"/>
          </a:xfrm>
          <a:prstGeom prst="cloudCallou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Bild 20" descr="Guldtackor">
            <a:extLst>
              <a:ext uri="{FF2B5EF4-FFF2-40B4-BE49-F238E27FC236}">
                <a16:creationId xmlns:a16="http://schemas.microsoft.com/office/drawing/2014/main" id="{A02FA75E-70BE-456D-A482-B5A451ED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318" y="3159276"/>
            <a:ext cx="554102" cy="554102"/>
          </a:xfrm>
          <a:prstGeom prst="rect">
            <a:avLst/>
          </a:prstGeom>
        </p:spPr>
      </p:pic>
      <p:sp>
        <p:nvSpPr>
          <p:cNvPr id="26" name="Rulle: lodrät 25">
            <a:extLst>
              <a:ext uri="{FF2B5EF4-FFF2-40B4-BE49-F238E27FC236}">
                <a16:creationId xmlns:a16="http://schemas.microsoft.com/office/drawing/2014/main" id="{C9C80D96-A741-45CE-9DDD-332BE18A5558}"/>
              </a:ext>
            </a:extLst>
          </p:cNvPr>
          <p:cNvSpPr/>
          <p:nvPr/>
        </p:nvSpPr>
        <p:spPr>
          <a:xfrm>
            <a:off x="3931033" y="1711647"/>
            <a:ext cx="595431" cy="390769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45 t</a:t>
            </a:r>
          </a:p>
          <a:p>
            <a:pPr algn="ctr"/>
            <a:r>
              <a:rPr lang="sv-SE" sz="800" dirty="0"/>
              <a:t>Cu 8.0 MIX</a:t>
            </a:r>
            <a:endParaRPr lang="en-GB" sz="800" dirty="0"/>
          </a:p>
        </p:txBody>
      </p:sp>
      <p:sp>
        <p:nvSpPr>
          <p:cNvPr id="27" name="Rulle: lodrät 26">
            <a:extLst>
              <a:ext uri="{FF2B5EF4-FFF2-40B4-BE49-F238E27FC236}">
                <a16:creationId xmlns:a16="http://schemas.microsoft.com/office/drawing/2014/main" id="{55038041-822C-4E94-A409-9FBC629F6096}"/>
              </a:ext>
            </a:extLst>
          </p:cNvPr>
          <p:cNvSpPr/>
          <p:nvPr/>
        </p:nvSpPr>
        <p:spPr>
          <a:xfrm>
            <a:off x="1208095" y="960166"/>
            <a:ext cx="595432" cy="390769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10 t</a:t>
            </a:r>
          </a:p>
          <a:p>
            <a:pPr algn="ctr"/>
            <a:r>
              <a:rPr lang="sv-SE" sz="800" dirty="0"/>
              <a:t>Cu RE</a:t>
            </a:r>
          </a:p>
          <a:p>
            <a:pPr algn="ctr"/>
            <a:r>
              <a:rPr lang="sv-SE" sz="800" dirty="0"/>
              <a:t>MIX</a:t>
            </a:r>
            <a:endParaRPr lang="en-GB" sz="800" dirty="0"/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737A28A-02BA-4887-81BF-B9F824A565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99" y="1756907"/>
            <a:ext cx="914479" cy="914479"/>
          </a:xfrm>
          <a:prstGeom prst="rect">
            <a:avLst/>
          </a:prstGeom>
          <a:noFill/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4A400E-98D5-42BF-8E36-53749A2BBFDF}"/>
              </a:ext>
            </a:extLst>
          </p:cNvPr>
          <p:cNvSpPr/>
          <p:nvPr/>
        </p:nvSpPr>
        <p:spPr>
          <a:xfrm>
            <a:off x="2651994" y="2282932"/>
            <a:ext cx="758640" cy="501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39D62A0-50A2-406E-8504-1FF25619797A}"/>
              </a:ext>
            </a:extLst>
          </p:cNvPr>
          <p:cNvCxnSpPr>
            <a:cxnSpLocks/>
          </p:cNvCxnSpPr>
          <p:nvPr/>
        </p:nvCxnSpPr>
        <p:spPr>
          <a:xfrm>
            <a:off x="856500" y="2784086"/>
            <a:ext cx="727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Tipplastbil">
            <a:extLst>
              <a:ext uri="{FF2B5EF4-FFF2-40B4-BE49-F238E27FC236}">
                <a16:creationId xmlns:a16="http://schemas.microsoft.com/office/drawing/2014/main" id="{9BEA7699-AB5F-4881-B3D7-5F8F2C813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837" y="2471992"/>
            <a:ext cx="556683" cy="556683"/>
          </a:xfrm>
          <a:prstGeom prst="rect">
            <a:avLst/>
          </a:prstGeom>
        </p:spPr>
      </p:pic>
      <p:pic>
        <p:nvPicPr>
          <p:cNvPr id="16" name="Bild 15" descr="Molntjänster">
            <a:extLst>
              <a:ext uri="{FF2B5EF4-FFF2-40B4-BE49-F238E27FC236}">
                <a16:creationId xmlns:a16="http://schemas.microsoft.com/office/drawing/2014/main" id="{EED9873B-9E0E-4E20-9FA2-DF43BC91A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9193" y="1500324"/>
            <a:ext cx="655290" cy="65529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72381A79-AE9B-4CCB-833B-E8BFE0B9C068}"/>
              </a:ext>
            </a:extLst>
          </p:cNvPr>
          <p:cNvSpPr txBox="1"/>
          <p:nvPr/>
        </p:nvSpPr>
        <p:spPr>
          <a:xfrm>
            <a:off x="1358881" y="3597496"/>
            <a:ext cx="102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55 t </a:t>
            </a:r>
            <a:r>
              <a:rPr lang="sv-SE" sz="1000" dirty="0" err="1"/>
              <a:t>copper</a:t>
            </a:r>
            <a:r>
              <a:rPr lang="sv-SE" sz="1000" dirty="0"/>
              <a:t> </a:t>
            </a:r>
            <a:r>
              <a:rPr lang="sv-SE" sz="1000" dirty="0" err="1"/>
              <a:t>cathodes</a:t>
            </a:r>
            <a:endParaRPr lang="en-GB" sz="1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3BB7DC-E0A1-4BA4-9DBA-EF329CCAE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6381" y="2878060"/>
            <a:ext cx="497590" cy="497590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2CFE8D1-B003-4052-8649-238DDDB9F52E}"/>
              </a:ext>
            </a:extLst>
          </p:cNvPr>
          <p:cNvCxnSpPr>
            <a:cxnSpLocks/>
          </p:cNvCxnSpPr>
          <p:nvPr/>
        </p:nvCxnSpPr>
        <p:spPr>
          <a:xfrm>
            <a:off x="2426629" y="278410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CA1CC499-E5F5-49CE-8D97-27DD63DD6332}"/>
              </a:ext>
            </a:extLst>
          </p:cNvPr>
          <p:cNvCxnSpPr>
            <a:cxnSpLocks/>
          </p:cNvCxnSpPr>
          <p:nvPr/>
        </p:nvCxnSpPr>
        <p:spPr>
          <a:xfrm>
            <a:off x="2289074" y="190703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Fabrik">
            <a:extLst>
              <a:ext uri="{FF2B5EF4-FFF2-40B4-BE49-F238E27FC236}">
                <a16:creationId xmlns:a16="http://schemas.microsoft.com/office/drawing/2014/main" id="{B61F1A0E-0400-40AE-85B2-2AFE3D644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5492" y="2320138"/>
            <a:ext cx="910817" cy="910817"/>
          </a:xfrm>
          <a:prstGeom prst="rect">
            <a:avLst/>
          </a:prstGeom>
        </p:spPr>
      </p:pic>
      <p:pic>
        <p:nvPicPr>
          <p:cNvPr id="43" name="Bild 42" descr="Fabrik">
            <a:extLst>
              <a:ext uri="{FF2B5EF4-FFF2-40B4-BE49-F238E27FC236}">
                <a16:creationId xmlns:a16="http://schemas.microsoft.com/office/drawing/2014/main" id="{A188934E-0E28-445C-9388-388730C7BA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5811" y="2327317"/>
            <a:ext cx="910817" cy="910817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0E05525B-6CE2-4A2B-8889-FBD71C0108C1}"/>
              </a:ext>
            </a:extLst>
          </p:cNvPr>
          <p:cNvSpPr txBox="1"/>
          <p:nvPr/>
        </p:nvSpPr>
        <p:spPr>
          <a:xfrm>
            <a:off x="3584522" y="3404175"/>
            <a:ext cx="117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45 t </a:t>
            </a:r>
            <a:r>
              <a:rPr lang="sv-SE" sz="1000" dirty="0" err="1"/>
              <a:t>copper</a:t>
            </a:r>
            <a:r>
              <a:rPr lang="sv-SE" sz="1000" dirty="0"/>
              <a:t> </a:t>
            </a:r>
            <a:r>
              <a:rPr lang="sv-SE" sz="1000" dirty="0" err="1"/>
              <a:t>cathodes</a:t>
            </a:r>
            <a:endParaRPr lang="en-GB" sz="1000" dirty="0"/>
          </a:p>
        </p:txBody>
      </p:sp>
      <p:sp>
        <p:nvSpPr>
          <p:cNvPr id="33" name="Pratbubbla: rektangel med rundade hörn 32">
            <a:extLst>
              <a:ext uri="{FF2B5EF4-FFF2-40B4-BE49-F238E27FC236}">
                <a16:creationId xmlns:a16="http://schemas.microsoft.com/office/drawing/2014/main" id="{DB0902A9-F5D3-42BD-BD39-3F65727E573E}"/>
              </a:ext>
            </a:extLst>
          </p:cNvPr>
          <p:cNvSpPr/>
          <p:nvPr/>
        </p:nvSpPr>
        <p:spPr>
          <a:xfrm>
            <a:off x="2665918" y="3973059"/>
            <a:ext cx="983265" cy="543763"/>
          </a:xfrm>
          <a:prstGeom prst="wedgeRoundRectCallout">
            <a:avLst>
              <a:gd name="adj1" fmla="val 80226"/>
              <a:gd name="adj2" fmla="val -193221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45 t</a:t>
            </a:r>
          </a:p>
          <a:p>
            <a:pPr algn="ctr"/>
            <a:r>
              <a:rPr lang="sv-SE" sz="1000" dirty="0"/>
              <a:t>Cu 8.0 MIX, </a:t>
            </a:r>
            <a:r>
              <a:rPr lang="sv-SE" sz="1000" dirty="0" err="1"/>
              <a:t>thanks</a:t>
            </a:r>
            <a:r>
              <a:rPr lang="sv-SE" sz="1000" dirty="0"/>
              <a:t>! </a:t>
            </a:r>
            <a:endParaRPr lang="en-GB" sz="1000" dirty="0"/>
          </a:p>
        </p:txBody>
      </p:sp>
      <p:pic>
        <p:nvPicPr>
          <p:cNvPr id="45" name="Bild 44" descr="Guldtackor">
            <a:extLst>
              <a:ext uri="{FF2B5EF4-FFF2-40B4-BE49-F238E27FC236}">
                <a16:creationId xmlns:a16="http://schemas.microsoft.com/office/drawing/2014/main" id="{189E63FF-ADF6-4B7A-9DD8-11CA49DF9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2854" y="3113789"/>
            <a:ext cx="381988" cy="381988"/>
          </a:xfrm>
          <a:prstGeom prst="rect">
            <a:avLst/>
          </a:prstGeom>
        </p:spPr>
      </p:pic>
      <p:sp>
        <p:nvSpPr>
          <p:cNvPr id="23" name="Platshållare för bildnummer 4">
            <a:extLst>
              <a:ext uri="{FF2B5EF4-FFF2-40B4-BE49-F238E27FC236}">
                <a16:creationId xmlns:a16="http://schemas.microsoft.com/office/drawing/2014/main" id="{C5ECE20C-6881-42D9-8DB6-05A542261B11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66355A-084C-D24E-9AD2-7E4FC41EA627}" type="slidenum">
              <a:rPr lang="sv-SE" sz="700" smtClean="0">
                <a:solidFill>
                  <a:srgbClr val="000000"/>
                </a:solidFill>
                <a:latin typeface="Roboto Mono"/>
                <a:ea typeface="Roboto Mono" pitchFamily="2" charset="0"/>
              </a:rPr>
              <a:pPr>
                <a:defRPr/>
              </a:pPr>
              <a:t>13</a:t>
            </a:fld>
            <a:endParaRPr lang="sv-SE" sz="700" dirty="0">
              <a:solidFill>
                <a:srgbClr val="000000"/>
              </a:solidFill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5C320DD-F4B5-4F3E-86EF-D076790A631B}"/>
              </a:ext>
            </a:extLst>
          </p:cNvPr>
          <p:cNvSpPr/>
          <p:nvPr/>
        </p:nvSpPr>
        <p:spPr>
          <a:xfrm>
            <a:off x="59267" y="355748"/>
            <a:ext cx="9084733" cy="2050426"/>
          </a:xfrm>
          <a:prstGeom prst="cloudCallou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Bild 20" descr="Guldtackor">
            <a:extLst>
              <a:ext uri="{FF2B5EF4-FFF2-40B4-BE49-F238E27FC236}">
                <a16:creationId xmlns:a16="http://schemas.microsoft.com/office/drawing/2014/main" id="{A02FA75E-70BE-456D-A482-B5A451ED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318" y="3159276"/>
            <a:ext cx="554102" cy="554102"/>
          </a:xfrm>
          <a:prstGeom prst="rect">
            <a:avLst/>
          </a:prstGeom>
        </p:spPr>
      </p:pic>
      <p:sp>
        <p:nvSpPr>
          <p:cNvPr id="26" name="Rulle: lodrät 25">
            <a:extLst>
              <a:ext uri="{FF2B5EF4-FFF2-40B4-BE49-F238E27FC236}">
                <a16:creationId xmlns:a16="http://schemas.microsoft.com/office/drawing/2014/main" id="{C9C80D96-A741-45CE-9DDD-332BE18A5558}"/>
              </a:ext>
            </a:extLst>
          </p:cNvPr>
          <p:cNvSpPr/>
          <p:nvPr/>
        </p:nvSpPr>
        <p:spPr>
          <a:xfrm>
            <a:off x="6378198" y="1538529"/>
            <a:ext cx="595431" cy="390769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45 t</a:t>
            </a:r>
          </a:p>
          <a:p>
            <a:pPr algn="ctr"/>
            <a:r>
              <a:rPr lang="sv-SE" sz="800" dirty="0"/>
              <a:t>Cu 8.0 MIX</a:t>
            </a:r>
            <a:endParaRPr lang="en-GB" sz="800" dirty="0"/>
          </a:p>
        </p:txBody>
      </p:sp>
      <p:sp>
        <p:nvSpPr>
          <p:cNvPr id="27" name="Rulle: lodrät 26">
            <a:extLst>
              <a:ext uri="{FF2B5EF4-FFF2-40B4-BE49-F238E27FC236}">
                <a16:creationId xmlns:a16="http://schemas.microsoft.com/office/drawing/2014/main" id="{55038041-822C-4E94-A409-9FBC629F6096}"/>
              </a:ext>
            </a:extLst>
          </p:cNvPr>
          <p:cNvSpPr/>
          <p:nvPr/>
        </p:nvSpPr>
        <p:spPr>
          <a:xfrm>
            <a:off x="1208095" y="950509"/>
            <a:ext cx="595432" cy="390769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10 t</a:t>
            </a:r>
          </a:p>
          <a:p>
            <a:pPr algn="ctr"/>
            <a:r>
              <a:rPr lang="sv-SE" sz="800" dirty="0"/>
              <a:t>Cu RE</a:t>
            </a:r>
          </a:p>
          <a:p>
            <a:pPr algn="ctr"/>
            <a:r>
              <a:rPr lang="sv-SE" sz="800" dirty="0"/>
              <a:t>MIX</a:t>
            </a:r>
            <a:endParaRPr lang="en-GB" sz="800" dirty="0"/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737A28A-02BA-4887-81BF-B9F824A565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99" y="1756907"/>
            <a:ext cx="914479" cy="914479"/>
          </a:xfrm>
          <a:prstGeom prst="rect">
            <a:avLst/>
          </a:prstGeom>
          <a:noFill/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4A400E-98D5-42BF-8E36-53749A2BBFDF}"/>
              </a:ext>
            </a:extLst>
          </p:cNvPr>
          <p:cNvSpPr/>
          <p:nvPr/>
        </p:nvSpPr>
        <p:spPr>
          <a:xfrm>
            <a:off x="2651994" y="2282932"/>
            <a:ext cx="758640" cy="501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39D62A0-50A2-406E-8504-1FF25619797A}"/>
              </a:ext>
            </a:extLst>
          </p:cNvPr>
          <p:cNvCxnSpPr>
            <a:cxnSpLocks/>
          </p:cNvCxnSpPr>
          <p:nvPr/>
        </p:nvCxnSpPr>
        <p:spPr>
          <a:xfrm>
            <a:off x="856500" y="2784086"/>
            <a:ext cx="727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Tipplastbil">
            <a:extLst>
              <a:ext uri="{FF2B5EF4-FFF2-40B4-BE49-F238E27FC236}">
                <a16:creationId xmlns:a16="http://schemas.microsoft.com/office/drawing/2014/main" id="{9BEA7699-AB5F-4881-B3D7-5F8F2C813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837" y="2471992"/>
            <a:ext cx="556683" cy="556683"/>
          </a:xfrm>
          <a:prstGeom prst="rect">
            <a:avLst/>
          </a:prstGeom>
        </p:spPr>
      </p:pic>
      <p:pic>
        <p:nvPicPr>
          <p:cNvPr id="16" name="Bild 15" descr="Molntjänster">
            <a:extLst>
              <a:ext uri="{FF2B5EF4-FFF2-40B4-BE49-F238E27FC236}">
                <a16:creationId xmlns:a16="http://schemas.microsoft.com/office/drawing/2014/main" id="{EED9873B-9E0E-4E20-9FA2-DF43BC91A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9193" y="1500324"/>
            <a:ext cx="655290" cy="65529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DF82082B-E9BB-4077-9893-0545382DF2CF}"/>
              </a:ext>
            </a:extLst>
          </p:cNvPr>
          <p:cNvSpPr txBox="1"/>
          <p:nvPr/>
        </p:nvSpPr>
        <p:spPr>
          <a:xfrm>
            <a:off x="6163721" y="3583950"/>
            <a:ext cx="102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45 t </a:t>
            </a:r>
            <a:r>
              <a:rPr lang="sv-SE" sz="1000" dirty="0" err="1"/>
              <a:t>copper</a:t>
            </a:r>
            <a:r>
              <a:rPr lang="sv-SE" sz="1000" dirty="0"/>
              <a:t> wire</a:t>
            </a:r>
            <a:endParaRPr lang="en-GB" sz="10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2381A79-AE9B-4CCB-833B-E8BFE0B9C068}"/>
              </a:ext>
            </a:extLst>
          </p:cNvPr>
          <p:cNvSpPr txBox="1"/>
          <p:nvPr/>
        </p:nvSpPr>
        <p:spPr>
          <a:xfrm>
            <a:off x="1358881" y="3597496"/>
            <a:ext cx="102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55 t </a:t>
            </a:r>
            <a:r>
              <a:rPr lang="sv-SE" sz="1000" dirty="0" err="1"/>
              <a:t>copper</a:t>
            </a:r>
            <a:r>
              <a:rPr lang="sv-SE" sz="1000" dirty="0"/>
              <a:t> </a:t>
            </a:r>
            <a:r>
              <a:rPr lang="sv-SE" sz="1000" dirty="0" err="1"/>
              <a:t>cathodes</a:t>
            </a:r>
            <a:endParaRPr lang="en-GB" sz="1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3BB7DC-E0A1-4BA4-9DBA-EF329CCAE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6381" y="2878060"/>
            <a:ext cx="497590" cy="497590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2CFE8D1-B003-4052-8649-238DDDB9F52E}"/>
              </a:ext>
            </a:extLst>
          </p:cNvPr>
          <p:cNvCxnSpPr>
            <a:cxnSpLocks/>
          </p:cNvCxnSpPr>
          <p:nvPr/>
        </p:nvCxnSpPr>
        <p:spPr>
          <a:xfrm>
            <a:off x="2426629" y="278410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CA1CC499-E5F5-49CE-8D97-27DD63DD6332}"/>
              </a:ext>
            </a:extLst>
          </p:cNvPr>
          <p:cNvCxnSpPr>
            <a:cxnSpLocks/>
          </p:cNvCxnSpPr>
          <p:nvPr/>
        </p:nvCxnSpPr>
        <p:spPr>
          <a:xfrm>
            <a:off x="2289074" y="190703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Fabrik">
            <a:extLst>
              <a:ext uri="{FF2B5EF4-FFF2-40B4-BE49-F238E27FC236}">
                <a16:creationId xmlns:a16="http://schemas.microsoft.com/office/drawing/2014/main" id="{B61F1A0E-0400-40AE-85B2-2AFE3D644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5492" y="2320138"/>
            <a:ext cx="910817" cy="910817"/>
          </a:xfrm>
          <a:prstGeom prst="rect">
            <a:avLst/>
          </a:prstGeom>
        </p:spPr>
      </p:pic>
      <p:pic>
        <p:nvPicPr>
          <p:cNvPr id="23" name="Bild 22" descr="Fastighet">
            <a:extLst>
              <a:ext uri="{FF2B5EF4-FFF2-40B4-BE49-F238E27FC236}">
                <a16:creationId xmlns:a16="http://schemas.microsoft.com/office/drawing/2014/main" id="{963C976F-982C-4F30-8760-00CE5666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4931" y="2244322"/>
            <a:ext cx="910819" cy="910819"/>
          </a:xfrm>
          <a:prstGeom prst="rect">
            <a:avLst/>
          </a:prstGeom>
        </p:spPr>
      </p:pic>
      <p:sp>
        <p:nvSpPr>
          <p:cNvPr id="34" name="Pratbubbla: rektangel med rundade hörn 33">
            <a:extLst>
              <a:ext uri="{FF2B5EF4-FFF2-40B4-BE49-F238E27FC236}">
                <a16:creationId xmlns:a16="http://schemas.microsoft.com/office/drawing/2014/main" id="{1A4CCE11-1BB3-405A-AAE5-899DAE54EB34}"/>
              </a:ext>
            </a:extLst>
          </p:cNvPr>
          <p:cNvSpPr/>
          <p:nvPr/>
        </p:nvSpPr>
        <p:spPr>
          <a:xfrm>
            <a:off x="4948311" y="4089973"/>
            <a:ext cx="1067594" cy="523220"/>
          </a:xfrm>
          <a:prstGeom prst="wedgeRoundRectCallout">
            <a:avLst>
              <a:gd name="adj1" fmla="val 74176"/>
              <a:gd name="adj2" fmla="val -193497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A </a:t>
            </a:r>
            <a:r>
              <a:rPr lang="sv-SE" sz="1000" dirty="0" err="1"/>
              <a:t>low</a:t>
            </a:r>
            <a:r>
              <a:rPr lang="sv-SE" sz="1000" dirty="0"/>
              <a:t> </a:t>
            </a:r>
            <a:r>
              <a:rPr lang="sv-SE" sz="1000" dirty="0" err="1"/>
              <a:t>carbon</a:t>
            </a:r>
            <a:r>
              <a:rPr lang="sv-SE" sz="1000" dirty="0"/>
              <a:t> </a:t>
            </a:r>
            <a:r>
              <a:rPr lang="sv-SE" sz="1000" dirty="0" err="1"/>
              <a:t>footprint</a:t>
            </a:r>
            <a:r>
              <a:rPr lang="sv-SE" sz="1000" dirty="0"/>
              <a:t>, </a:t>
            </a:r>
            <a:r>
              <a:rPr lang="sv-SE" sz="1000" dirty="0" err="1"/>
              <a:t>great</a:t>
            </a:r>
            <a:r>
              <a:rPr lang="sv-SE" sz="1000" dirty="0"/>
              <a:t>!  </a:t>
            </a:r>
            <a:endParaRPr lang="en-GB" sz="1000" dirty="0"/>
          </a:p>
        </p:txBody>
      </p: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AFE7ADFE-59A3-4484-93BC-35915F96F0B9}"/>
              </a:ext>
            </a:extLst>
          </p:cNvPr>
          <p:cNvCxnSpPr>
            <a:cxnSpLocks/>
          </p:cNvCxnSpPr>
          <p:nvPr/>
        </p:nvCxnSpPr>
        <p:spPr>
          <a:xfrm>
            <a:off x="4927984" y="2770785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 35" descr="Lastbil">
            <a:extLst>
              <a:ext uri="{FF2B5EF4-FFF2-40B4-BE49-F238E27FC236}">
                <a16:creationId xmlns:a16="http://schemas.microsoft.com/office/drawing/2014/main" id="{8393E460-3648-418B-834B-E6FE30690B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09027" y="2817384"/>
            <a:ext cx="618943" cy="618943"/>
          </a:xfrm>
          <a:prstGeom prst="rect">
            <a:avLst/>
          </a:prstGeom>
        </p:spPr>
      </p:pic>
      <p:pic>
        <p:nvPicPr>
          <p:cNvPr id="37" name="Bild 36" descr="Molntjänster">
            <a:extLst>
              <a:ext uri="{FF2B5EF4-FFF2-40B4-BE49-F238E27FC236}">
                <a16:creationId xmlns:a16="http://schemas.microsoft.com/office/drawing/2014/main" id="{3FBEF3CE-18C8-4954-968C-18E643DB59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6755" y="1517258"/>
            <a:ext cx="655290" cy="655290"/>
          </a:xfrm>
          <a:prstGeom prst="rect">
            <a:avLst/>
          </a:prstGeom>
        </p:spPr>
      </p:pic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91513E6A-46F5-421C-B0DC-5B988A58DB96}"/>
              </a:ext>
            </a:extLst>
          </p:cNvPr>
          <p:cNvCxnSpPr>
            <a:cxnSpLocks/>
          </p:cNvCxnSpPr>
          <p:nvPr/>
        </p:nvCxnSpPr>
        <p:spPr>
          <a:xfrm>
            <a:off x="4886636" y="1923966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 4" descr="Grammofonskiva">
            <a:extLst>
              <a:ext uri="{FF2B5EF4-FFF2-40B4-BE49-F238E27FC236}">
                <a16:creationId xmlns:a16="http://schemas.microsoft.com/office/drawing/2014/main" id="{BFDB2B96-FA92-4094-BF44-1CCDE19102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92995" y="3164344"/>
            <a:ext cx="433152" cy="433152"/>
          </a:xfrm>
          <a:prstGeom prst="rect">
            <a:avLst/>
          </a:prstGeom>
        </p:spPr>
      </p:pic>
      <p:pic>
        <p:nvPicPr>
          <p:cNvPr id="43" name="Bild 42" descr="Fabrik">
            <a:extLst>
              <a:ext uri="{FF2B5EF4-FFF2-40B4-BE49-F238E27FC236}">
                <a16:creationId xmlns:a16="http://schemas.microsoft.com/office/drawing/2014/main" id="{A188934E-0E28-445C-9388-388730C7BA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5811" y="2327317"/>
            <a:ext cx="910817" cy="910817"/>
          </a:xfrm>
          <a:prstGeom prst="rect">
            <a:avLst/>
          </a:prstGeom>
        </p:spPr>
      </p:pic>
      <p:sp>
        <p:nvSpPr>
          <p:cNvPr id="32" name="Platshållare för bildnummer 4">
            <a:extLst>
              <a:ext uri="{FF2B5EF4-FFF2-40B4-BE49-F238E27FC236}">
                <a16:creationId xmlns:a16="http://schemas.microsoft.com/office/drawing/2014/main" id="{6D416D5B-6995-4860-A492-3743E3B2500C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66355A-084C-D24E-9AD2-7E4FC41EA627}" type="slidenum">
              <a:rPr lang="sv-SE" sz="700" smtClean="0">
                <a:solidFill>
                  <a:srgbClr val="000000"/>
                </a:solidFill>
                <a:latin typeface="Roboto Mono"/>
                <a:ea typeface="Roboto Mono" pitchFamily="2" charset="0"/>
              </a:rPr>
              <a:pPr>
                <a:defRPr/>
              </a:pPr>
              <a:t>14</a:t>
            </a:fld>
            <a:endParaRPr lang="sv-SE" sz="700" dirty="0">
              <a:solidFill>
                <a:srgbClr val="000000"/>
              </a:solidFill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135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5C320DD-F4B5-4F3E-86EF-D076790A631B}"/>
              </a:ext>
            </a:extLst>
          </p:cNvPr>
          <p:cNvSpPr/>
          <p:nvPr/>
        </p:nvSpPr>
        <p:spPr>
          <a:xfrm>
            <a:off x="59267" y="355748"/>
            <a:ext cx="9084733" cy="2050426"/>
          </a:xfrm>
          <a:prstGeom prst="cloudCallou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Bild 20" descr="Guldtackor">
            <a:extLst>
              <a:ext uri="{FF2B5EF4-FFF2-40B4-BE49-F238E27FC236}">
                <a16:creationId xmlns:a16="http://schemas.microsoft.com/office/drawing/2014/main" id="{A02FA75E-70BE-456D-A482-B5A451EDF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5318" y="3159276"/>
            <a:ext cx="554102" cy="554102"/>
          </a:xfrm>
          <a:prstGeom prst="rect">
            <a:avLst/>
          </a:prstGeom>
        </p:spPr>
      </p:pic>
      <p:sp>
        <p:nvSpPr>
          <p:cNvPr id="26" name="Rulle: lodrät 25">
            <a:extLst>
              <a:ext uri="{FF2B5EF4-FFF2-40B4-BE49-F238E27FC236}">
                <a16:creationId xmlns:a16="http://schemas.microsoft.com/office/drawing/2014/main" id="{C9C80D96-A741-45CE-9DDD-332BE18A5558}"/>
              </a:ext>
            </a:extLst>
          </p:cNvPr>
          <p:cNvSpPr/>
          <p:nvPr/>
        </p:nvSpPr>
        <p:spPr>
          <a:xfrm>
            <a:off x="6402624" y="1658771"/>
            <a:ext cx="595431" cy="390769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45 ton</a:t>
            </a:r>
          </a:p>
          <a:p>
            <a:pPr algn="ctr"/>
            <a:r>
              <a:rPr lang="sv-SE" sz="800" dirty="0"/>
              <a:t>C 8.0 MIX</a:t>
            </a:r>
            <a:endParaRPr lang="en-GB" sz="800" dirty="0"/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F737A28A-02BA-4887-81BF-B9F824A565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99" y="1756907"/>
            <a:ext cx="914479" cy="914479"/>
          </a:xfrm>
          <a:prstGeom prst="rect">
            <a:avLst/>
          </a:prstGeom>
          <a:noFill/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4A400E-98D5-42BF-8E36-53749A2BBFDF}"/>
              </a:ext>
            </a:extLst>
          </p:cNvPr>
          <p:cNvSpPr/>
          <p:nvPr/>
        </p:nvSpPr>
        <p:spPr>
          <a:xfrm>
            <a:off x="2651994" y="2282932"/>
            <a:ext cx="758640" cy="501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39D62A0-50A2-406E-8504-1FF25619797A}"/>
              </a:ext>
            </a:extLst>
          </p:cNvPr>
          <p:cNvCxnSpPr>
            <a:cxnSpLocks/>
          </p:cNvCxnSpPr>
          <p:nvPr/>
        </p:nvCxnSpPr>
        <p:spPr>
          <a:xfrm>
            <a:off x="856500" y="2784086"/>
            <a:ext cx="727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Tipplastbil">
            <a:extLst>
              <a:ext uri="{FF2B5EF4-FFF2-40B4-BE49-F238E27FC236}">
                <a16:creationId xmlns:a16="http://schemas.microsoft.com/office/drawing/2014/main" id="{9BEA7699-AB5F-4881-B3D7-5F8F2C813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837" y="2471992"/>
            <a:ext cx="556683" cy="556683"/>
          </a:xfrm>
          <a:prstGeom prst="rect">
            <a:avLst/>
          </a:prstGeom>
        </p:spPr>
      </p:pic>
      <p:pic>
        <p:nvPicPr>
          <p:cNvPr id="16" name="Bild 15" descr="Molntjänster">
            <a:extLst>
              <a:ext uri="{FF2B5EF4-FFF2-40B4-BE49-F238E27FC236}">
                <a16:creationId xmlns:a16="http://schemas.microsoft.com/office/drawing/2014/main" id="{EED9873B-9E0E-4E20-9FA2-DF43BC91AA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06381" y="1500324"/>
            <a:ext cx="655290" cy="65529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DF82082B-E9BB-4077-9893-0545382DF2CF}"/>
              </a:ext>
            </a:extLst>
          </p:cNvPr>
          <p:cNvSpPr txBox="1"/>
          <p:nvPr/>
        </p:nvSpPr>
        <p:spPr>
          <a:xfrm>
            <a:off x="7672711" y="3103047"/>
            <a:ext cx="122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Contains</a:t>
            </a:r>
            <a:r>
              <a:rPr lang="sv-SE" sz="1000" dirty="0"/>
              <a:t>  45 t </a:t>
            </a:r>
            <a:r>
              <a:rPr lang="sv-SE" sz="1000" dirty="0" err="1"/>
              <a:t>copper</a:t>
            </a:r>
            <a:r>
              <a:rPr lang="sv-SE" sz="1000" dirty="0"/>
              <a:t> wire</a:t>
            </a:r>
            <a:endParaRPr lang="en-GB" sz="10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2381A79-AE9B-4CCB-833B-E8BFE0B9C068}"/>
              </a:ext>
            </a:extLst>
          </p:cNvPr>
          <p:cNvSpPr txBox="1"/>
          <p:nvPr/>
        </p:nvSpPr>
        <p:spPr>
          <a:xfrm>
            <a:off x="1358881" y="3597496"/>
            <a:ext cx="102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55 t </a:t>
            </a:r>
            <a:r>
              <a:rPr lang="sv-SE" sz="1000" dirty="0" err="1"/>
              <a:t>copper</a:t>
            </a:r>
            <a:r>
              <a:rPr lang="sv-SE" sz="1000" dirty="0"/>
              <a:t> </a:t>
            </a:r>
            <a:r>
              <a:rPr lang="sv-SE" sz="1000" dirty="0" err="1"/>
              <a:t>cathodes</a:t>
            </a:r>
            <a:endParaRPr lang="en-GB" sz="1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3BB7DC-E0A1-4BA4-9DBA-EF329CCAE2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6381" y="2878060"/>
            <a:ext cx="497590" cy="497590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2CFE8D1-B003-4052-8649-238DDDB9F52E}"/>
              </a:ext>
            </a:extLst>
          </p:cNvPr>
          <p:cNvCxnSpPr>
            <a:cxnSpLocks/>
          </p:cNvCxnSpPr>
          <p:nvPr/>
        </p:nvCxnSpPr>
        <p:spPr>
          <a:xfrm>
            <a:off x="2426629" y="278410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CA1CC499-E5F5-49CE-8D97-27DD63DD6332}"/>
              </a:ext>
            </a:extLst>
          </p:cNvPr>
          <p:cNvCxnSpPr>
            <a:cxnSpLocks/>
          </p:cNvCxnSpPr>
          <p:nvPr/>
        </p:nvCxnSpPr>
        <p:spPr>
          <a:xfrm>
            <a:off x="2383266" y="190703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Fabrik">
            <a:extLst>
              <a:ext uri="{FF2B5EF4-FFF2-40B4-BE49-F238E27FC236}">
                <a16:creationId xmlns:a16="http://schemas.microsoft.com/office/drawing/2014/main" id="{B61F1A0E-0400-40AE-85B2-2AFE3D6442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45492" y="2320138"/>
            <a:ext cx="910817" cy="910817"/>
          </a:xfrm>
          <a:prstGeom prst="rect">
            <a:avLst/>
          </a:prstGeom>
        </p:spPr>
      </p:pic>
      <p:pic>
        <p:nvPicPr>
          <p:cNvPr id="23" name="Bild 22" descr="Fastighet">
            <a:extLst>
              <a:ext uri="{FF2B5EF4-FFF2-40B4-BE49-F238E27FC236}">
                <a16:creationId xmlns:a16="http://schemas.microsoft.com/office/drawing/2014/main" id="{963C976F-982C-4F30-8760-00CE5666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44931" y="2244322"/>
            <a:ext cx="910819" cy="910819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AFE7ADFE-59A3-4484-93BC-35915F96F0B9}"/>
              </a:ext>
            </a:extLst>
          </p:cNvPr>
          <p:cNvCxnSpPr>
            <a:cxnSpLocks/>
          </p:cNvCxnSpPr>
          <p:nvPr/>
        </p:nvCxnSpPr>
        <p:spPr>
          <a:xfrm>
            <a:off x="4927984" y="2770785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 35" descr="Lastbil">
            <a:extLst>
              <a:ext uri="{FF2B5EF4-FFF2-40B4-BE49-F238E27FC236}">
                <a16:creationId xmlns:a16="http://schemas.microsoft.com/office/drawing/2014/main" id="{8393E460-3648-418B-834B-E6FE30690B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09027" y="2817384"/>
            <a:ext cx="618943" cy="618943"/>
          </a:xfrm>
          <a:prstGeom prst="rect">
            <a:avLst/>
          </a:prstGeom>
        </p:spPr>
      </p:pic>
      <p:pic>
        <p:nvPicPr>
          <p:cNvPr id="37" name="Bild 36" descr="Molntjänster">
            <a:extLst>
              <a:ext uri="{FF2B5EF4-FFF2-40B4-BE49-F238E27FC236}">
                <a16:creationId xmlns:a16="http://schemas.microsoft.com/office/drawing/2014/main" id="{3FBEF3CE-18C8-4954-968C-18E643DB59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6755" y="1517258"/>
            <a:ext cx="655290" cy="655290"/>
          </a:xfrm>
          <a:prstGeom prst="rect">
            <a:avLst/>
          </a:prstGeom>
        </p:spPr>
      </p:pic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91513E6A-46F5-421C-B0DC-5B988A58DB96}"/>
              </a:ext>
            </a:extLst>
          </p:cNvPr>
          <p:cNvCxnSpPr>
            <a:cxnSpLocks/>
          </p:cNvCxnSpPr>
          <p:nvPr/>
        </p:nvCxnSpPr>
        <p:spPr>
          <a:xfrm>
            <a:off x="4886636" y="1923966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6A95155D-5BE7-4D62-96A0-957FA60E47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699" y="1447027"/>
            <a:ext cx="914479" cy="914479"/>
          </a:xfrm>
          <a:prstGeom prst="rect">
            <a:avLst/>
          </a:prstGeom>
          <a:noFill/>
        </p:spPr>
      </p:pic>
      <p:pic>
        <p:nvPicPr>
          <p:cNvPr id="41" name="Bild 40" descr="Prisrosett">
            <a:extLst>
              <a:ext uri="{FF2B5EF4-FFF2-40B4-BE49-F238E27FC236}">
                <a16:creationId xmlns:a16="http://schemas.microsoft.com/office/drawing/2014/main" id="{4ED1DF01-294B-408E-BDC3-357EFE4A32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99350" y="2327636"/>
            <a:ext cx="613995" cy="613995"/>
          </a:xfrm>
          <a:prstGeom prst="rect">
            <a:avLst/>
          </a:prstGeom>
        </p:spPr>
      </p:pic>
      <p:pic>
        <p:nvPicPr>
          <p:cNvPr id="43" name="Bild 42" descr="Fabrik">
            <a:extLst>
              <a:ext uri="{FF2B5EF4-FFF2-40B4-BE49-F238E27FC236}">
                <a16:creationId xmlns:a16="http://schemas.microsoft.com/office/drawing/2014/main" id="{A188934E-0E28-445C-9388-388730C7B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5811" y="2327317"/>
            <a:ext cx="910817" cy="910817"/>
          </a:xfrm>
          <a:prstGeom prst="rect">
            <a:avLst/>
          </a:prstGeom>
        </p:spPr>
      </p:pic>
      <p:sp>
        <p:nvSpPr>
          <p:cNvPr id="44" name="Multiplikationstecken 43">
            <a:extLst>
              <a:ext uri="{FF2B5EF4-FFF2-40B4-BE49-F238E27FC236}">
                <a16:creationId xmlns:a16="http://schemas.microsoft.com/office/drawing/2014/main" id="{9BC43789-91A9-4771-AAE9-AA178B87D89E}"/>
              </a:ext>
            </a:extLst>
          </p:cNvPr>
          <p:cNvSpPr/>
          <p:nvPr/>
        </p:nvSpPr>
        <p:spPr>
          <a:xfrm>
            <a:off x="6484918" y="1572632"/>
            <a:ext cx="478796" cy="544539"/>
          </a:xfrm>
          <a:prstGeom prst="mathMultiply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87FB7D2-071F-48EB-A691-8F56BA0DF7A4}"/>
              </a:ext>
            </a:extLst>
          </p:cNvPr>
          <p:cNvCxnSpPr>
            <a:cxnSpLocks/>
          </p:cNvCxnSpPr>
          <p:nvPr/>
        </p:nvCxnSpPr>
        <p:spPr>
          <a:xfrm>
            <a:off x="7045826" y="2770296"/>
            <a:ext cx="6070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Bil">
            <a:extLst>
              <a:ext uri="{FF2B5EF4-FFF2-40B4-BE49-F238E27FC236}">
                <a16:creationId xmlns:a16="http://schemas.microsoft.com/office/drawing/2014/main" id="{0DA29538-0975-47F7-8774-7F45AA15C1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12646" y="2406174"/>
            <a:ext cx="914400" cy="914400"/>
          </a:xfrm>
          <a:prstGeom prst="rect">
            <a:avLst/>
          </a:prstGeom>
        </p:spPr>
      </p:pic>
      <p:sp>
        <p:nvSpPr>
          <p:cNvPr id="33" name="Pratbubbla: rektangel med rundade hörn 32">
            <a:extLst>
              <a:ext uri="{FF2B5EF4-FFF2-40B4-BE49-F238E27FC236}">
                <a16:creationId xmlns:a16="http://schemas.microsoft.com/office/drawing/2014/main" id="{DEF37C3C-EE0A-4294-AAD8-8CC56C6C4475}"/>
              </a:ext>
            </a:extLst>
          </p:cNvPr>
          <p:cNvSpPr/>
          <p:nvPr/>
        </p:nvSpPr>
        <p:spPr>
          <a:xfrm>
            <a:off x="6370339" y="3626349"/>
            <a:ext cx="1350974" cy="1029882"/>
          </a:xfrm>
          <a:prstGeom prst="wedgeRoundRectCallout">
            <a:avLst>
              <a:gd name="adj1" fmla="val -28523"/>
              <a:gd name="adj2" fmla="val -93546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Our car has 50% lower CO2  emissions value than our best competitor</a:t>
            </a:r>
          </a:p>
        </p:txBody>
      </p:sp>
      <p:sp>
        <p:nvSpPr>
          <p:cNvPr id="45" name="Rulle: lodrät 44">
            <a:extLst>
              <a:ext uri="{FF2B5EF4-FFF2-40B4-BE49-F238E27FC236}">
                <a16:creationId xmlns:a16="http://schemas.microsoft.com/office/drawing/2014/main" id="{CAC24219-AC7A-44EB-9982-4BA107D7CB50}"/>
              </a:ext>
            </a:extLst>
          </p:cNvPr>
          <p:cNvSpPr/>
          <p:nvPr/>
        </p:nvSpPr>
        <p:spPr>
          <a:xfrm>
            <a:off x="8420621" y="2454579"/>
            <a:ext cx="447501" cy="188180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/>
              <a:t>Cu 8.0</a:t>
            </a:r>
          </a:p>
          <a:p>
            <a:pPr algn="ctr"/>
            <a:r>
              <a:rPr lang="sv-SE" sz="600" dirty="0"/>
              <a:t>MIX</a:t>
            </a:r>
            <a:endParaRPr lang="en-GB" sz="600" dirty="0"/>
          </a:p>
        </p:txBody>
      </p:sp>
      <p:sp>
        <p:nvSpPr>
          <p:cNvPr id="34" name="Platshållare för bildnummer 4">
            <a:extLst>
              <a:ext uri="{FF2B5EF4-FFF2-40B4-BE49-F238E27FC236}">
                <a16:creationId xmlns:a16="http://schemas.microsoft.com/office/drawing/2014/main" id="{F3AC7AAF-233E-4997-B074-46FCED0375DB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66355A-084C-D24E-9AD2-7E4FC41EA627}" type="slidenum">
              <a:rPr lang="sv-SE" sz="700" smtClean="0">
                <a:solidFill>
                  <a:srgbClr val="000000"/>
                </a:solidFill>
                <a:latin typeface="Roboto Mono"/>
                <a:ea typeface="Roboto Mono" pitchFamily="2" charset="0"/>
              </a:rPr>
              <a:pPr>
                <a:defRPr/>
              </a:pPr>
              <a:t>15</a:t>
            </a:fld>
            <a:endParaRPr lang="sv-SE" sz="700" dirty="0">
              <a:solidFill>
                <a:srgbClr val="000000"/>
              </a:solidFill>
              <a:latin typeface="Roboto Mono"/>
              <a:ea typeface="Roboto Mono" pitchFamily="2" charset="0"/>
            </a:endParaRPr>
          </a:p>
        </p:txBody>
      </p:sp>
      <p:sp>
        <p:nvSpPr>
          <p:cNvPr id="40" name="Rulle: lodrät 39">
            <a:extLst>
              <a:ext uri="{FF2B5EF4-FFF2-40B4-BE49-F238E27FC236}">
                <a16:creationId xmlns:a16="http://schemas.microsoft.com/office/drawing/2014/main" id="{25114EA4-B903-45B6-B8D3-FA53A9EDB47F}"/>
              </a:ext>
            </a:extLst>
          </p:cNvPr>
          <p:cNvSpPr/>
          <p:nvPr/>
        </p:nvSpPr>
        <p:spPr>
          <a:xfrm>
            <a:off x="1208095" y="1003805"/>
            <a:ext cx="595432" cy="390769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10 t</a:t>
            </a:r>
          </a:p>
          <a:p>
            <a:pPr algn="ctr"/>
            <a:r>
              <a:rPr lang="sv-SE" sz="800" dirty="0"/>
              <a:t>Cu RE</a:t>
            </a:r>
          </a:p>
          <a:p>
            <a:pPr algn="ctr"/>
            <a:r>
              <a:rPr lang="sv-SE" sz="800" dirty="0"/>
              <a:t>MIX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392028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5C320DD-F4B5-4F3E-86EF-D076790A631B}"/>
              </a:ext>
            </a:extLst>
          </p:cNvPr>
          <p:cNvSpPr/>
          <p:nvPr/>
        </p:nvSpPr>
        <p:spPr>
          <a:xfrm>
            <a:off x="59267" y="355748"/>
            <a:ext cx="9084733" cy="2050426"/>
          </a:xfrm>
          <a:prstGeom prst="cloudCallou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Bild 20" descr="Guldtackor">
            <a:extLst>
              <a:ext uri="{FF2B5EF4-FFF2-40B4-BE49-F238E27FC236}">
                <a16:creationId xmlns:a16="http://schemas.microsoft.com/office/drawing/2014/main" id="{A02FA75E-70BE-456D-A482-B5A451ED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318" y="3159276"/>
            <a:ext cx="554102" cy="554102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F737A28A-02BA-4887-81BF-B9F824A565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99" y="1756907"/>
            <a:ext cx="914479" cy="914479"/>
          </a:xfrm>
          <a:prstGeom prst="rect">
            <a:avLst/>
          </a:prstGeom>
          <a:noFill/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4A400E-98D5-42BF-8E36-53749A2BBFDF}"/>
              </a:ext>
            </a:extLst>
          </p:cNvPr>
          <p:cNvSpPr/>
          <p:nvPr/>
        </p:nvSpPr>
        <p:spPr>
          <a:xfrm>
            <a:off x="2651994" y="2282932"/>
            <a:ext cx="758640" cy="501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39D62A0-50A2-406E-8504-1FF25619797A}"/>
              </a:ext>
            </a:extLst>
          </p:cNvPr>
          <p:cNvCxnSpPr>
            <a:cxnSpLocks/>
          </p:cNvCxnSpPr>
          <p:nvPr/>
        </p:nvCxnSpPr>
        <p:spPr>
          <a:xfrm>
            <a:off x="856500" y="2784086"/>
            <a:ext cx="727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Tipplastbil">
            <a:extLst>
              <a:ext uri="{FF2B5EF4-FFF2-40B4-BE49-F238E27FC236}">
                <a16:creationId xmlns:a16="http://schemas.microsoft.com/office/drawing/2014/main" id="{9BEA7699-AB5F-4881-B3D7-5F8F2C813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837" y="2471992"/>
            <a:ext cx="556683" cy="556683"/>
          </a:xfrm>
          <a:prstGeom prst="rect">
            <a:avLst/>
          </a:prstGeom>
        </p:spPr>
      </p:pic>
      <p:pic>
        <p:nvPicPr>
          <p:cNvPr id="16" name="Bild 15" descr="Molntjänster">
            <a:extLst>
              <a:ext uri="{FF2B5EF4-FFF2-40B4-BE49-F238E27FC236}">
                <a16:creationId xmlns:a16="http://schemas.microsoft.com/office/drawing/2014/main" id="{EED9873B-9E0E-4E20-9FA2-DF43BC91A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9193" y="1500324"/>
            <a:ext cx="655290" cy="65529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DF82082B-E9BB-4077-9893-0545382DF2CF}"/>
              </a:ext>
            </a:extLst>
          </p:cNvPr>
          <p:cNvSpPr txBox="1"/>
          <p:nvPr/>
        </p:nvSpPr>
        <p:spPr>
          <a:xfrm>
            <a:off x="7508681" y="3014995"/>
            <a:ext cx="107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Contains</a:t>
            </a:r>
            <a:r>
              <a:rPr lang="sv-SE" sz="1000" dirty="0"/>
              <a:t> 10 t of </a:t>
            </a:r>
            <a:r>
              <a:rPr lang="sv-SE" sz="1000" dirty="0" err="1"/>
              <a:t>copper</a:t>
            </a:r>
            <a:r>
              <a:rPr lang="sv-SE" sz="1000" dirty="0"/>
              <a:t> wire</a:t>
            </a:r>
            <a:endParaRPr lang="en-GB" sz="10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2381A79-AE9B-4CCB-833B-E8BFE0B9C068}"/>
              </a:ext>
            </a:extLst>
          </p:cNvPr>
          <p:cNvSpPr txBox="1"/>
          <p:nvPr/>
        </p:nvSpPr>
        <p:spPr>
          <a:xfrm>
            <a:off x="1358881" y="3597496"/>
            <a:ext cx="102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45 t </a:t>
            </a:r>
            <a:r>
              <a:rPr lang="sv-SE" sz="1000" dirty="0" err="1"/>
              <a:t>copper</a:t>
            </a:r>
            <a:r>
              <a:rPr lang="sv-SE" sz="1000" dirty="0"/>
              <a:t> </a:t>
            </a:r>
            <a:r>
              <a:rPr lang="sv-SE" sz="1000" dirty="0" err="1"/>
              <a:t>cathodes</a:t>
            </a:r>
            <a:endParaRPr lang="en-GB" sz="1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3BB7DC-E0A1-4BA4-9DBA-EF329CCAE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6381" y="2878060"/>
            <a:ext cx="497590" cy="497590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2CFE8D1-B003-4052-8649-238DDDB9F52E}"/>
              </a:ext>
            </a:extLst>
          </p:cNvPr>
          <p:cNvCxnSpPr>
            <a:cxnSpLocks/>
          </p:cNvCxnSpPr>
          <p:nvPr/>
        </p:nvCxnSpPr>
        <p:spPr>
          <a:xfrm>
            <a:off x="2426629" y="278410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CA1CC499-E5F5-49CE-8D97-27DD63DD6332}"/>
              </a:ext>
            </a:extLst>
          </p:cNvPr>
          <p:cNvCxnSpPr>
            <a:cxnSpLocks/>
          </p:cNvCxnSpPr>
          <p:nvPr/>
        </p:nvCxnSpPr>
        <p:spPr>
          <a:xfrm>
            <a:off x="2289074" y="1907032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Fabrik">
            <a:extLst>
              <a:ext uri="{FF2B5EF4-FFF2-40B4-BE49-F238E27FC236}">
                <a16:creationId xmlns:a16="http://schemas.microsoft.com/office/drawing/2014/main" id="{B61F1A0E-0400-40AE-85B2-2AFE3D644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45492" y="2320138"/>
            <a:ext cx="910817" cy="910817"/>
          </a:xfrm>
          <a:prstGeom prst="rect">
            <a:avLst/>
          </a:prstGeom>
        </p:spPr>
      </p:pic>
      <p:pic>
        <p:nvPicPr>
          <p:cNvPr id="23" name="Bild 22" descr="Fastighet">
            <a:extLst>
              <a:ext uri="{FF2B5EF4-FFF2-40B4-BE49-F238E27FC236}">
                <a16:creationId xmlns:a16="http://schemas.microsoft.com/office/drawing/2014/main" id="{963C976F-982C-4F30-8760-00CE5666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4931" y="2244322"/>
            <a:ext cx="910819" cy="910819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AFE7ADFE-59A3-4484-93BC-35915F96F0B9}"/>
              </a:ext>
            </a:extLst>
          </p:cNvPr>
          <p:cNvCxnSpPr>
            <a:cxnSpLocks/>
          </p:cNvCxnSpPr>
          <p:nvPr/>
        </p:nvCxnSpPr>
        <p:spPr>
          <a:xfrm>
            <a:off x="4927984" y="2770785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 35" descr="Lastbil">
            <a:extLst>
              <a:ext uri="{FF2B5EF4-FFF2-40B4-BE49-F238E27FC236}">
                <a16:creationId xmlns:a16="http://schemas.microsoft.com/office/drawing/2014/main" id="{8393E460-3648-418B-834B-E6FE30690B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09027" y="2817384"/>
            <a:ext cx="618943" cy="618943"/>
          </a:xfrm>
          <a:prstGeom prst="rect">
            <a:avLst/>
          </a:prstGeom>
        </p:spPr>
      </p:pic>
      <p:pic>
        <p:nvPicPr>
          <p:cNvPr id="37" name="Bild 36" descr="Molntjänster">
            <a:extLst>
              <a:ext uri="{FF2B5EF4-FFF2-40B4-BE49-F238E27FC236}">
                <a16:creationId xmlns:a16="http://schemas.microsoft.com/office/drawing/2014/main" id="{3FBEF3CE-18C8-4954-968C-18E643DB59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6755" y="1517258"/>
            <a:ext cx="655290" cy="655290"/>
          </a:xfrm>
          <a:prstGeom prst="rect">
            <a:avLst/>
          </a:prstGeom>
        </p:spPr>
      </p:pic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91513E6A-46F5-421C-B0DC-5B988A58DB96}"/>
              </a:ext>
            </a:extLst>
          </p:cNvPr>
          <p:cNvCxnSpPr>
            <a:cxnSpLocks/>
          </p:cNvCxnSpPr>
          <p:nvPr/>
        </p:nvCxnSpPr>
        <p:spPr>
          <a:xfrm>
            <a:off x="4886636" y="1923966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6A95155D-5BE7-4D62-96A0-957FA60E47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8699" y="1447027"/>
            <a:ext cx="914479" cy="914479"/>
          </a:xfrm>
          <a:prstGeom prst="rect">
            <a:avLst/>
          </a:prstGeom>
          <a:noFill/>
        </p:spPr>
      </p:pic>
      <p:pic>
        <p:nvPicPr>
          <p:cNvPr id="40" name="Bild 39" descr="Laptop">
            <a:extLst>
              <a:ext uri="{FF2B5EF4-FFF2-40B4-BE49-F238E27FC236}">
                <a16:creationId xmlns:a16="http://schemas.microsoft.com/office/drawing/2014/main" id="{F2AF3953-18F4-4119-93AE-730CC30CE9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05925" y="2341454"/>
            <a:ext cx="772049" cy="753960"/>
          </a:xfrm>
          <a:prstGeom prst="rect">
            <a:avLst/>
          </a:prstGeom>
        </p:spPr>
      </p:pic>
      <p:pic>
        <p:nvPicPr>
          <p:cNvPr id="41" name="Bild 40" descr="Prisrosett">
            <a:extLst>
              <a:ext uri="{FF2B5EF4-FFF2-40B4-BE49-F238E27FC236}">
                <a16:creationId xmlns:a16="http://schemas.microsoft.com/office/drawing/2014/main" id="{4ED1DF01-294B-408E-BDC3-357EFE4A32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84585" y="2243460"/>
            <a:ext cx="613995" cy="613995"/>
          </a:xfrm>
          <a:prstGeom prst="rect">
            <a:avLst/>
          </a:prstGeom>
        </p:spPr>
      </p:pic>
      <p:sp>
        <p:nvSpPr>
          <p:cNvPr id="42" name="Rulle: lodrät 41">
            <a:extLst>
              <a:ext uri="{FF2B5EF4-FFF2-40B4-BE49-F238E27FC236}">
                <a16:creationId xmlns:a16="http://schemas.microsoft.com/office/drawing/2014/main" id="{E64A355F-CE8C-40F6-80C5-3257EE7A0F7C}"/>
              </a:ext>
            </a:extLst>
          </p:cNvPr>
          <p:cNvSpPr/>
          <p:nvPr/>
        </p:nvSpPr>
        <p:spPr>
          <a:xfrm>
            <a:off x="7952959" y="2383570"/>
            <a:ext cx="477249" cy="188180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" dirty="0"/>
              <a:t>Cu  RE </a:t>
            </a:r>
          </a:p>
          <a:p>
            <a:pPr algn="ctr"/>
            <a:r>
              <a:rPr lang="sv-SE" sz="600" dirty="0"/>
              <a:t>MIX</a:t>
            </a:r>
            <a:endParaRPr lang="en-GB" sz="600" dirty="0"/>
          </a:p>
        </p:txBody>
      </p:sp>
      <p:pic>
        <p:nvPicPr>
          <p:cNvPr id="43" name="Bild 42" descr="Fabrik">
            <a:extLst>
              <a:ext uri="{FF2B5EF4-FFF2-40B4-BE49-F238E27FC236}">
                <a16:creationId xmlns:a16="http://schemas.microsoft.com/office/drawing/2014/main" id="{A188934E-0E28-445C-9388-388730C7BA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5811" y="2327317"/>
            <a:ext cx="910817" cy="910817"/>
          </a:xfrm>
          <a:prstGeom prst="rect">
            <a:avLst/>
          </a:prstGeom>
        </p:spPr>
      </p:pic>
      <p:sp>
        <p:nvSpPr>
          <p:cNvPr id="32" name="Rulle: lodrät 31">
            <a:extLst>
              <a:ext uri="{FF2B5EF4-FFF2-40B4-BE49-F238E27FC236}">
                <a16:creationId xmlns:a16="http://schemas.microsoft.com/office/drawing/2014/main" id="{486B5F0D-D83E-469C-8AFB-DF16D8F386CE}"/>
              </a:ext>
            </a:extLst>
          </p:cNvPr>
          <p:cNvSpPr/>
          <p:nvPr/>
        </p:nvSpPr>
        <p:spPr>
          <a:xfrm>
            <a:off x="6468220" y="1649516"/>
            <a:ext cx="595432" cy="390769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10 t</a:t>
            </a:r>
          </a:p>
          <a:p>
            <a:pPr algn="ctr"/>
            <a:r>
              <a:rPr lang="sv-SE" sz="800" dirty="0"/>
              <a:t>Cu RE</a:t>
            </a:r>
          </a:p>
          <a:p>
            <a:pPr algn="ctr"/>
            <a:r>
              <a:rPr lang="sv-SE" sz="800" dirty="0"/>
              <a:t>MIX</a:t>
            </a:r>
            <a:endParaRPr lang="en-GB" sz="800" dirty="0"/>
          </a:p>
        </p:txBody>
      </p:sp>
      <p:sp>
        <p:nvSpPr>
          <p:cNvPr id="44" name="Multiplikationstecken 43">
            <a:extLst>
              <a:ext uri="{FF2B5EF4-FFF2-40B4-BE49-F238E27FC236}">
                <a16:creationId xmlns:a16="http://schemas.microsoft.com/office/drawing/2014/main" id="{9BC43789-91A9-4771-AAE9-AA178B87D89E}"/>
              </a:ext>
            </a:extLst>
          </p:cNvPr>
          <p:cNvSpPr/>
          <p:nvPr/>
        </p:nvSpPr>
        <p:spPr>
          <a:xfrm>
            <a:off x="6532226" y="1594124"/>
            <a:ext cx="478796" cy="544539"/>
          </a:xfrm>
          <a:prstGeom prst="mathMultiply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87FB7D2-071F-48EB-A691-8F56BA0DF7A4}"/>
              </a:ext>
            </a:extLst>
          </p:cNvPr>
          <p:cNvCxnSpPr>
            <a:cxnSpLocks/>
          </p:cNvCxnSpPr>
          <p:nvPr/>
        </p:nvCxnSpPr>
        <p:spPr>
          <a:xfrm>
            <a:off x="7045826" y="2770296"/>
            <a:ext cx="6070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ratbubbla: rektangel med rundade hörn 33">
            <a:extLst>
              <a:ext uri="{FF2B5EF4-FFF2-40B4-BE49-F238E27FC236}">
                <a16:creationId xmlns:a16="http://schemas.microsoft.com/office/drawing/2014/main" id="{038047E2-4909-4D78-A165-E81564A60A9A}"/>
              </a:ext>
            </a:extLst>
          </p:cNvPr>
          <p:cNvSpPr/>
          <p:nvPr/>
        </p:nvSpPr>
        <p:spPr>
          <a:xfrm>
            <a:off x="7591756" y="3653888"/>
            <a:ext cx="1067594" cy="523220"/>
          </a:xfrm>
          <a:prstGeom prst="wedgeRoundRectCallout">
            <a:avLst>
              <a:gd name="adj1" fmla="val 74176"/>
              <a:gd name="adj2" fmla="val -193497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Recycled</a:t>
            </a:r>
            <a:r>
              <a:rPr lang="sv-SE" sz="1000" dirty="0"/>
              <a:t>, </a:t>
            </a:r>
            <a:r>
              <a:rPr lang="sv-SE" sz="1000" dirty="0" err="1"/>
              <a:t>great</a:t>
            </a:r>
            <a:r>
              <a:rPr lang="sv-SE" sz="1000" dirty="0"/>
              <a:t>!</a:t>
            </a:r>
            <a:endParaRPr lang="en-GB" sz="1000" dirty="0"/>
          </a:p>
        </p:txBody>
      </p:sp>
      <p:sp>
        <p:nvSpPr>
          <p:cNvPr id="45" name="Platshållare för bildnummer 4">
            <a:extLst>
              <a:ext uri="{FF2B5EF4-FFF2-40B4-BE49-F238E27FC236}">
                <a16:creationId xmlns:a16="http://schemas.microsoft.com/office/drawing/2014/main" id="{7337E34F-EB5F-48BD-8E84-7C48504F1726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066355A-084C-D24E-9AD2-7E4FC41EA627}" type="slidenum">
              <a:rPr lang="sv-SE" sz="700" smtClean="0">
                <a:solidFill>
                  <a:srgbClr val="000000"/>
                </a:solidFill>
                <a:latin typeface="Roboto Mono"/>
                <a:ea typeface="Roboto Mono" pitchFamily="2" charset="0"/>
              </a:rPr>
              <a:pPr>
                <a:defRPr/>
              </a:pPr>
              <a:t>16</a:t>
            </a:fld>
            <a:endParaRPr lang="sv-SE" sz="700" dirty="0">
              <a:solidFill>
                <a:srgbClr val="000000"/>
              </a:solidFill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7975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316B70-80B9-4A53-A946-D0E86FD4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762000"/>
            <a:ext cx="7490691" cy="857250"/>
          </a:xfrm>
        </p:spPr>
        <p:txBody>
          <a:bodyPr/>
          <a:lstStyle/>
          <a:p>
            <a:r>
              <a:rPr lang="en-US" dirty="0"/>
              <a:t>Mass balance approach 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A15B6647-83E9-4104-BA79-48826F3F98D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443728" y="1456954"/>
          <a:ext cx="3255265" cy="283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Platshållare för innehåll 7">
            <a:extLst>
              <a:ext uri="{FF2B5EF4-FFF2-40B4-BE49-F238E27FC236}">
                <a16:creationId xmlns:a16="http://schemas.microsoft.com/office/drawing/2014/main" id="{05CCBFAF-B8F9-44D9-9709-B6FCFBDE7C2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1516" y="1456944"/>
          <a:ext cx="3639897" cy="282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56F56933-1C17-4A03-9732-70D5D2A27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403" y="1981849"/>
            <a:ext cx="1367368" cy="133854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2511FCB-269F-4DAD-ADAC-E9A165182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644" y="2167198"/>
            <a:ext cx="908383" cy="90838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AEA2EAC-A831-4133-A81D-70C9F171A90C}"/>
              </a:ext>
            </a:extLst>
          </p:cNvPr>
          <p:cNvSpPr txBox="1"/>
          <p:nvPr/>
        </p:nvSpPr>
        <p:spPr>
          <a:xfrm>
            <a:off x="3835420" y="3420000"/>
            <a:ext cx="206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Certified: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Mass balance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Conversion factor calculation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549A706-D2F0-4400-A51D-4B830BEDFCEA}"/>
              </a:ext>
            </a:extLst>
          </p:cNvPr>
          <p:cNvSpPr txBox="1"/>
          <p:nvPr/>
        </p:nvSpPr>
        <p:spPr>
          <a:xfrm>
            <a:off x="3636164" y="1512000"/>
            <a:ext cx="196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accent2"/>
                </a:solidFill>
              </a:rPr>
              <a:t>In the </a:t>
            </a:r>
            <a:r>
              <a:rPr lang="en-US" dirty="0">
                <a:solidFill>
                  <a:schemeClr val="accent2"/>
                </a:solidFill>
              </a:rPr>
              <a:t>smelter</a:t>
            </a: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28B0A4C1-B010-468C-B05F-98A3868AB3B3}"/>
              </a:ext>
            </a:extLst>
          </p:cNvPr>
          <p:cNvCxnSpPr/>
          <p:nvPr/>
        </p:nvCxnSpPr>
        <p:spPr>
          <a:xfrm>
            <a:off x="2872800" y="2692800"/>
            <a:ext cx="763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A99AE0C8-1BD5-4951-972E-943717761E15}"/>
              </a:ext>
            </a:extLst>
          </p:cNvPr>
          <p:cNvCxnSpPr/>
          <p:nvPr/>
        </p:nvCxnSpPr>
        <p:spPr>
          <a:xfrm>
            <a:off x="5507837" y="2692800"/>
            <a:ext cx="763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bildnummer 4">
            <a:extLst>
              <a:ext uri="{FF2B5EF4-FFF2-40B4-BE49-F238E27FC236}">
                <a16:creationId xmlns:a16="http://schemas.microsoft.com/office/drawing/2014/main" id="{FE1F7E7E-B8B8-4E6D-8E52-4336BC2A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ono"/>
                <a:ea typeface="Roboto Mono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56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689DF73D-6ACB-4288-B5B2-8EE5395476B4}"/>
              </a:ext>
            </a:extLst>
          </p:cNvPr>
          <p:cNvSpPr/>
          <p:nvPr/>
        </p:nvSpPr>
        <p:spPr>
          <a:xfrm>
            <a:off x="3888000" y="2102400"/>
            <a:ext cx="1404000" cy="1389600"/>
          </a:xfrm>
          <a:prstGeom prst="ellipse">
            <a:avLst/>
          </a:prstGeom>
          <a:gradFill>
            <a:gsLst>
              <a:gs pos="65000">
                <a:schemeClr val="accent1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316B70-80B9-4A53-A946-D0E86FD4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46" y="762000"/>
            <a:ext cx="7278254" cy="857250"/>
          </a:xfrm>
        </p:spPr>
        <p:txBody>
          <a:bodyPr/>
          <a:lstStyle/>
          <a:p>
            <a:r>
              <a:rPr lang="en-US" dirty="0"/>
              <a:t>Mass balance approach 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A15B6647-83E9-4104-BA79-48826F3F98D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48927" y="1583625"/>
          <a:ext cx="2895601" cy="26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Bildobjekt 11">
            <a:extLst>
              <a:ext uri="{FF2B5EF4-FFF2-40B4-BE49-F238E27FC236}">
                <a16:creationId xmlns:a16="http://schemas.microsoft.com/office/drawing/2014/main" id="{C2511FCB-269F-4DAD-ADAC-E9A165182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82" y="2343008"/>
            <a:ext cx="908383" cy="90838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AEA2EAC-A831-4133-A81D-70C9F171A90C}"/>
              </a:ext>
            </a:extLst>
          </p:cNvPr>
          <p:cNvSpPr txBox="1"/>
          <p:nvPr/>
        </p:nvSpPr>
        <p:spPr>
          <a:xfrm>
            <a:off x="3705820" y="3708000"/>
            <a:ext cx="216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Certified mass balance approach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549A706-D2F0-4400-A51D-4B830BEDFCEA}"/>
              </a:ext>
            </a:extLst>
          </p:cNvPr>
          <p:cNvSpPr txBox="1"/>
          <p:nvPr/>
        </p:nvSpPr>
        <p:spPr>
          <a:xfrm>
            <a:off x="3712752" y="1620000"/>
            <a:ext cx="185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accent2"/>
                </a:solidFill>
              </a:rPr>
              <a:t>In the </a:t>
            </a:r>
            <a:r>
              <a:rPr lang="sv-SE" dirty="0" err="1">
                <a:solidFill>
                  <a:schemeClr val="accent2"/>
                </a:solidFill>
              </a:rPr>
              <a:t>factory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3" name="Platshållare för innehåll 8">
            <a:extLst>
              <a:ext uri="{FF2B5EF4-FFF2-40B4-BE49-F238E27FC236}">
                <a16:creationId xmlns:a16="http://schemas.microsoft.com/office/drawing/2014/main" id="{94A4F5FD-8F8E-4F74-8995-4F5ABB898C9A}"/>
              </a:ext>
            </a:extLst>
          </p:cNvPr>
          <p:cNvGraphicFramePr>
            <a:graphicFrameLocks/>
          </p:cNvGraphicFramePr>
          <p:nvPr/>
        </p:nvGraphicFramePr>
        <p:xfrm>
          <a:off x="5818980" y="1583625"/>
          <a:ext cx="2895601" cy="26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latshållare för bildnummer 4">
            <a:extLst>
              <a:ext uri="{FF2B5EF4-FFF2-40B4-BE49-F238E27FC236}">
                <a16:creationId xmlns:a16="http://schemas.microsoft.com/office/drawing/2014/main" id="{C74C8DC8-C831-47D6-9A42-CAEB2EDE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800" y="4767263"/>
            <a:ext cx="417513" cy="274637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ono"/>
                <a:ea typeface="Roboto Mono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460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50041964-86F1-4DE1-87CD-346008C175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4" r="20374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3F968F3-5C41-4D39-B36E-75D9AB2F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Draft Pilot 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2D2756-9A33-462B-9A89-40CAEC23C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Work packages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Development of requirements and criteria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Blockchain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Pilot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Communication</a:t>
            </a:r>
          </a:p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34DD262-18E4-4C88-8A4A-74925C87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19</a:t>
            </a:fld>
            <a:endParaRPr lang="sv-SE" noProof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1833B16-FEA7-4AC5-A97F-92394371DB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9910492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34235E6-254D-4EFE-AB61-B19D76CC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7" y="3324453"/>
            <a:ext cx="2121664" cy="5407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F734B42-6810-4C2D-BB9F-6F575C92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20" y="3146051"/>
            <a:ext cx="2380318" cy="100732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861F97A-CDE7-46D0-AD45-49D7BE843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047" y="4223736"/>
            <a:ext cx="1190968" cy="684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FEA4A8-9E8B-4C12-BC32-B30D7F691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800" y="3649712"/>
            <a:ext cx="1465945" cy="36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7576E56-289C-4177-85EA-3CE397D62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332" y="3519868"/>
            <a:ext cx="2121884" cy="7192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6335AB9-9F80-4576-A022-723701053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84" y="4223736"/>
            <a:ext cx="4602879" cy="68281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739552E-5789-4516-A819-724203F718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392" b="18952"/>
          <a:stretch/>
        </p:blipFill>
        <p:spPr>
          <a:xfrm>
            <a:off x="1331" y="-365760"/>
            <a:ext cx="9142669" cy="35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8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oln 1">
            <a:extLst>
              <a:ext uri="{FF2B5EF4-FFF2-40B4-BE49-F238E27FC236}">
                <a16:creationId xmlns:a16="http://schemas.microsoft.com/office/drawing/2014/main" id="{16B4CEEC-2DB2-4DDE-BE70-E6F22B322CFB}"/>
              </a:ext>
            </a:extLst>
          </p:cNvPr>
          <p:cNvSpPr/>
          <p:nvPr/>
        </p:nvSpPr>
        <p:spPr>
          <a:xfrm>
            <a:off x="-1435171" y="137396"/>
            <a:ext cx="12349779" cy="3517751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A44167C-115E-4EEF-B704-10FBC9148732}"/>
              </a:ext>
            </a:extLst>
          </p:cNvPr>
          <p:cNvSpPr/>
          <p:nvPr/>
        </p:nvSpPr>
        <p:spPr>
          <a:xfrm>
            <a:off x="710162" y="3290126"/>
            <a:ext cx="1308083" cy="44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Producer 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91EF0FA-2083-4A73-AC46-BD58DD78924B}"/>
              </a:ext>
            </a:extLst>
          </p:cNvPr>
          <p:cNvSpPr/>
          <p:nvPr/>
        </p:nvSpPr>
        <p:spPr>
          <a:xfrm>
            <a:off x="184489" y="905157"/>
            <a:ext cx="3290231" cy="17662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Blockchain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A7507-D41B-4C10-A84B-D4B6A93C0D2D}"/>
              </a:ext>
            </a:extLst>
          </p:cNvPr>
          <p:cNvSpPr/>
          <p:nvPr/>
        </p:nvSpPr>
        <p:spPr>
          <a:xfrm>
            <a:off x="479908" y="1242189"/>
            <a:ext cx="176859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Certificate Request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Type of goods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Production amount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Criteria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C1BF78E-0272-4907-817E-4E9993AFB930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364203" y="2322189"/>
            <a:ext cx="2" cy="967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D871F32B-0A23-42B2-961E-0A35FAE4401A}"/>
              </a:ext>
            </a:extLst>
          </p:cNvPr>
          <p:cNvSpPr/>
          <p:nvPr/>
        </p:nvSpPr>
        <p:spPr>
          <a:xfrm>
            <a:off x="482615" y="4179805"/>
            <a:ext cx="783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Producer A produces some goods and requests a certificate from the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79782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oln 1">
            <a:extLst>
              <a:ext uri="{FF2B5EF4-FFF2-40B4-BE49-F238E27FC236}">
                <a16:creationId xmlns:a16="http://schemas.microsoft.com/office/drawing/2014/main" id="{16B4CEEC-2DB2-4DDE-BE70-E6F22B322CFB}"/>
              </a:ext>
            </a:extLst>
          </p:cNvPr>
          <p:cNvSpPr/>
          <p:nvPr/>
        </p:nvSpPr>
        <p:spPr>
          <a:xfrm>
            <a:off x="-1435171" y="137396"/>
            <a:ext cx="12349779" cy="3517751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A44167C-115E-4EEF-B704-10FBC9148732}"/>
              </a:ext>
            </a:extLst>
          </p:cNvPr>
          <p:cNvSpPr/>
          <p:nvPr/>
        </p:nvSpPr>
        <p:spPr>
          <a:xfrm>
            <a:off x="710162" y="3290126"/>
            <a:ext cx="1308083" cy="44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Producer 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91EF0FA-2083-4A73-AC46-BD58DD78924B}"/>
              </a:ext>
            </a:extLst>
          </p:cNvPr>
          <p:cNvSpPr/>
          <p:nvPr/>
        </p:nvSpPr>
        <p:spPr>
          <a:xfrm>
            <a:off x="184489" y="905157"/>
            <a:ext cx="4014131" cy="17662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Blockchain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A7507-D41B-4C10-A84B-D4B6A93C0D2D}"/>
              </a:ext>
            </a:extLst>
          </p:cNvPr>
          <p:cNvSpPr/>
          <p:nvPr/>
        </p:nvSpPr>
        <p:spPr>
          <a:xfrm>
            <a:off x="479908" y="1242189"/>
            <a:ext cx="176859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Certificate Request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Type of goods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Production amount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Criteria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394A12C-59AA-4713-84A8-A6CF61D1917F}"/>
              </a:ext>
            </a:extLst>
          </p:cNvPr>
          <p:cNvSpPr/>
          <p:nvPr/>
        </p:nvSpPr>
        <p:spPr>
          <a:xfrm>
            <a:off x="2558320" y="3273093"/>
            <a:ext cx="1260000" cy="45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Certification Body 1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FE8994E-CD44-4BA0-8E0E-1F3A41B0A5E5}"/>
              </a:ext>
            </a:extLst>
          </p:cNvPr>
          <p:cNvSpPr/>
          <p:nvPr/>
        </p:nvSpPr>
        <p:spPr>
          <a:xfrm>
            <a:off x="2549932" y="1242189"/>
            <a:ext cx="12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Certification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approved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C1BF78E-0272-4907-817E-4E9993AFB930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364203" y="2322189"/>
            <a:ext cx="2" cy="967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4061FB99-09BA-48BC-A2D4-1FBCECC20A7A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3179932" y="2322189"/>
            <a:ext cx="8388" cy="950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D871F32B-0A23-42B2-961E-0A35FAE4401A}"/>
              </a:ext>
            </a:extLst>
          </p:cNvPr>
          <p:cNvSpPr/>
          <p:nvPr/>
        </p:nvSpPr>
        <p:spPr>
          <a:xfrm>
            <a:off x="482615" y="4179805"/>
            <a:ext cx="783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certification body verifies the request and issues a certificate.</a:t>
            </a:r>
            <a:endParaRPr lang="en-GB" dirty="0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C1918FB4-872E-47E0-A429-E14157E81C74}"/>
              </a:ext>
            </a:extLst>
          </p:cNvPr>
          <p:cNvCxnSpPr/>
          <p:nvPr/>
        </p:nvCxnSpPr>
        <p:spPr>
          <a:xfrm flipH="1">
            <a:off x="2248501" y="1724025"/>
            <a:ext cx="301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6907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oln 1">
            <a:extLst>
              <a:ext uri="{FF2B5EF4-FFF2-40B4-BE49-F238E27FC236}">
                <a16:creationId xmlns:a16="http://schemas.microsoft.com/office/drawing/2014/main" id="{16B4CEEC-2DB2-4DDE-BE70-E6F22B322CFB}"/>
              </a:ext>
            </a:extLst>
          </p:cNvPr>
          <p:cNvSpPr/>
          <p:nvPr/>
        </p:nvSpPr>
        <p:spPr>
          <a:xfrm>
            <a:off x="-1435171" y="137396"/>
            <a:ext cx="12349779" cy="3517751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A44167C-115E-4EEF-B704-10FBC9148732}"/>
              </a:ext>
            </a:extLst>
          </p:cNvPr>
          <p:cNvSpPr/>
          <p:nvPr/>
        </p:nvSpPr>
        <p:spPr>
          <a:xfrm>
            <a:off x="710162" y="3290126"/>
            <a:ext cx="1308083" cy="44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Producer 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91EF0FA-2083-4A73-AC46-BD58DD78924B}"/>
              </a:ext>
            </a:extLst>
          </p:cNvPr>
          <p:cNvSpPr/>
          <p:nvPr/>
        </p:nvSpPr>
        <p:spPr>
          <a:xfrm>
            <a:off x="184489" y="905157"/>
            <a:ext cx="5660052" cy="17662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Blockchain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A7507-D41B-4C10-A84B-D4B6A93C0D2D}"/>
              </a:ext>
            </a:extLst>
          </p:cNvPr>
          <p:cNvSpPr/>
          <p:nvPr/>
        </p:nvSpPr>
        <p:spPr>
          <a:xfrm>
            <a:off x="479908" y="1242189"/>
            <a:ext cx="176859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Certificate Request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Type of goods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Production amount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Criteria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394A12C-59AA-4713-84A8-A6CF61D1917F}"/>
              </a:ext>
            </a:extLst>
          </p:cNvPr>
          <p:cNvSpPr/>
          <p:nvPr/>
        </p:nvSpPr>
        <p:spPr>
          <a:xfrm>
            <a:off x="2551120" y="3273093"/>
            <a:ext cx="1260000" cy="45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Certification Body 1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FE8994E-CD44-4BA0-8E0E-1F3A41B0A5E5}"/>
              </a:ext>
            </a:extLst>
          </p:cNvPr>
          <p:cNvSpPr/>
          <p:nvPr/>
        </p:nvSpPr>
        <p:spPr>
          <a:xfrm>
            <a:off x="2549932" y="1242189"/>
            <a:ext cx="12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Certification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approved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C1BF78E-0272-4907-817E-4E9993AFB930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364203" y="2322189"/>
            <a:ext cx="2" cy="967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4061FB99-09BA-48BC-A2D4-1FBCECC20A7A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3179932" y="2322189"/>
            <a:ext cx="1188" cy="950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D871F32B-0A23-42B2-961E-0A35FAE4401A}"/>
              </a:ext>
            </a:extLst>
          </p:cNvPr>
          <p:cNvSpPr/>
          <p:nvPr/>
        </p:nvSpPr>
        <p:spPr>
          <a:xfrm>
            <a:off x="482615" y="4179805"/>
            <a:ext cx="783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Producer A sells the goods to another producer in the value chain.</a:t>
            </a:r>
            <a:endParaRPr lang="en-GB" dirty="0"/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34665ECB-A023-47DF-87E3-9DC6087C39EE}"/>
              </a:ext>
            </a:extLst>
          </p:cNvPr>
          <p:cNvSpPr/>
          <p:nvPr/>
        </p:nvSpPr>
        <p:spPr>
          <a:xfrm>
            <a:off x="4116271" y="1242189"/>
            <a:ext cx="1263287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Transfer Record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Transfer to Producer B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C1918FB4-872E-47E0-A429-E14157E81C74}"/>
              </a:ext>
            </a:extLst>
          </p:cNvPr>
          <p:cNvCxnSpPr/>
          <p:nvPr/>
        </p:nvCxnSpPr>
        <p:spPr>
          <a:xfrm flipH="1">
            <a:off x="2248501" y="1724025"/>
            <a:ext cx="301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A45F1AFB-40FB-4A1F-A166-6D50E818FBD4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>
            <a:off x="3809932" y="1782189"/>
            <a:ext cx="3063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203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oln 1">
            <a:extLst>
              <a:ext uri="{FF2B5EF4-FFF2-40B4-BE49-F238E27FC236}">
                <a16:creationId xmlns:a16="http://schemas.microsoft.com/office/drawing/2014/main" id="{16B4CEEC-2DB2-4DDE-BE70-E6F22B322CFB}"/>
              </a:ext>
            </a:extLst>
          </p:cNvPr>
          <p:cNvSpPr/>
          <p:nvPr/>
        </p:nvSpPr>
        <p:spPr>
          <a:xfrm>
            <a:off x="-1435171" y="137396"/>
            <a:ext cx="12349779" cy="3517751"/>
          </a:xfrm>
          <a:prstGeom prst="clou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A44167C-115E-4EEF-B704-10FBC9148732}"/>
              </a:ext>
            </a:extLst>
          </p:cNvPr>
          <p:cNvSpPr/>
          <p:nvPr/>
        </p:nvSpPr>
        <p:spPr>
          <a:xfrm>
            <a:off x="710162" y="3290126"/>
            <a:ext cx="1308083" cy="44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Producer 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91EF0FA-2083-4A73-AC46-BD58DD78924B}"/>
              </a:ext>
            </a:extLst>
          </p:cNvPr>
          <p:cNvSpPr/>
          <p:nvPr/>
        </p:nvSpPr>
        <p:spPr>
          <a:xfrm>
            <a:off x="184488" y="905157"/>
            <a:ext cx="8775023" cy="17662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Blockchain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5A7507-D41B-4C10-A84B-D4B6A93C0D2D}"/>
              </a:ext>
            </a:extLst>
          </p:cNvPr>
          <p:cNvSpPr/>
          <p:nvPr/>
        </p:nvSpPr>
        <p:spPr>
          <a:xfrm>
            <a:off x="479908" y="1242189"/>
            <a:ext cx="1768593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Certificate Request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Type of goods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Production amount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Criteria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394A12C-59AA-4713-84A8-A6CF61D1917F}"/>
              </a:ext>
            </a:extLst>
          </p:cNvPr>
          <p:cNvSpPr/>
          <p:nvPr/>
        </p:nvSpPr>
        <p:spPr>
          <a:xfrm>
            <a:off x="2558320" y="3273093"/>
            <a:ext cx="1260000" cy="45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Certification Body 1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FE8994E-CD44-4BA0-8E0E-1F3A41B0A5E5}"/>
              </a:ext>
            </a:extLst>
          </p:cNvPr>
          <p:cNvSpPr/>
          <p:nvPr/>
        </p:nvSpPr>
        <p:spPr>
          <a:xfrm>
            <a:off x="2549932" y="1242189"/>
            <a:ext cx="12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Certification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Certification approved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C1BF78E-0272-4907-817E-4E9993AFB930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1364203" y="2322189"/>
            <a:ext cx="2" cy="967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4061FB99-09BA-48BC-A2D4-1FBCECC20A7A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3179932" y="2322189"/>
            <a:ext cx="8388" cy="950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D871F32B-0A23-42B2-961E-0A35FAE4401A}"/>
              </a:ext>
            </a:extLst>
          </p:cNvPr>
          <p:cNvSpPr/>
          <p:nvPr/>
        </p:nvSpPr>
        <p:spPr>
          <a:xfrm>
            <a:off x="482615" y="4179805"/>
            <a:ext cx="783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Producer B can now claim the certificate for its production of certified goods.</a:t>
            </a:r>
            <a:endParaRPr lang="en-GB" dirty="0"/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34665ECB-A023-47DF-87E3-9DC6087C39EE}"/>
              </a:ext>
            </a:extLst>
          </p:cNvPr>
          <p:cNvSpPr/>
          <p:nvPr/>
        </p:nvSpPr>
        <p:spPr>
          <a:xfrm>
            <a:off x="4116271" y="1242189"/>
            <a:ext cx="1263287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Transfer Record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Transfer to Producer B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38ED5E16-6E9C-4267-9FAD-B8D115900643}"/>
              </a:ext>
            </a:extLst>
          </p:cNvPr>
          <p:cNvSpPr/>
          <p:nvPr/>
        </p:nvSpPr>
        <p:spPr>
          <a:xfrm>
            <a:off x="6435930" y="3269879"/>
            <a:ext cx="1300066" cy="45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Producer B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62615801-6284-43A1-B7C1-E7F6390E9068}"/>
              </a:ext>
            </a:extLst>
          </p:cNvPr>
          <p:cNvSpPr/>
          <p:nvPr/>
        </p:nvSpPr>
        <p:spPr>
          <a:xfrm>
            <a:off x="5672794" y="1242189"/>
            <a:ext cx="12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Consumption Record</a:t>
            </a: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44BFBAAF-8FA9-494D-B075-67C8653F4E01}"/>
              </a:ext>
            </a:extLst>
          </p:cNvPr>
          <p:cNvSpPr/>
          <p:nvPr/>
        </p:nvSpPr>
        <p:spPr>
          <a:xfrm>
            <a:off x="7239133" y="1242189"/>
            <a:ext cx="12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/>
              <a:t>Certificate Request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C1918FB4-872E-47E0-A429-E14157E81C74}"/>
              </a:ext>
            </a:extLst>
          </p:cNvPr>
          <p:cNvCxnSpPr/>
          <p:nvPr/>
        </p:nvCxnSpPr>
        <p:spPr>
          <a:xfrm flipH="1">
            <a:off x="2248501" y="1724025"/>
            <a:ext cx="301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87E16F2F-924D-423A-BBF8-EB6859792C17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379558" y="1782189"/>
            <a:ext cx="2932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68DFF9ED-870A-4A7A-94FD-611A3DCDFA41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flipH="1">
            <a:off x="6932794" y="1782189"/>
            <a:ext cx="3063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A45F1AFB-40FB-4A1F-A166-6D50E818FBD4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>
            <a:off x="3809932" y="1782189"/>
            <a:ext cx="3063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Koppling: vinklad 28">
            <a:extLst>
              <a:ext uri="{FF2B5EF4-FFF2-40B4-BE49-F238E27FC236}">
                <a16:creationId xmlns:a16="http://schemas.microsoft.com/office/drawing/2014/main" id="{C2CE78FE-1089-4C0A-B253-7F10E68C9225}"/>
              </a:ext>
            </a:extLst>
          </p:cNvPr>
          <p:cNvCxnSpPr>
            <a:stCxn id="14" idx="1"/>
            <a:endCxn id="15" idx="2"/>
          </p:cNvCxnSpPr>
          <p:nvPr/>
        </p:nvCxnSpPr>
        <p:spPr>
          <a:xfrm rot="10800000">
            <a:off x="6302794" y="2322190"/>
            <a:ext cx="133136" cy="117473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Koppling: vinklad 30">
            <a:extLst>
              <a:ext uri="{FF2B5EF4-FFF2-40B4-BE49-F238E27FC236}">
                <a16:creationId xmlns:a16="http://schemas.microsoft.com/office/drawing/2014/main" id="{8E893AC1-69C1-4E33-983D-C1A9E75630D7}"/>
              </a:ext>
            </a:extLst>
          </p:cNvPr>
          <p:cNvCxnSpPr>
            <a:stCxn id="14" idx="3"/>
            <a:endCxn id="16" idx="2"/>
          </p:cNvCxnSpPr>
          <p:nvPr/>
        </p:nvCxnSpPr>
        <p:spPr>
          <a:xfrm flipV="1">
            <a:off x="7735996" y="2322189"/>
            <a:ext cx="133137" cy="117473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1758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_Cross_Red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83"/>
          <a:stretch/>
        </p:blipFill>
        <p:spPr>
          <a:xfrm>
            <a:off x="0" y="0"/>
            <a:ext cx="9144000" cy="39716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v-SE" dirty="0"/>
              <a:t>Frida Höjvall</a:t>
            </a:r>
          </a:p>
          <a:p>
            <a:pPr lvl="1" algn="ctr"/>
            <a:r>
              <a:rPr lang="sv-SE" dirty="0"/>
              <a:t>frida.hojvall@ri.se</a:t>
            </a:r>
          </a:p>
          <a:p>
            <a:pPr lvl="1" algn="ctr"/>
            <a:r>
              <a:rPr lang="sv-SE" dirty="0"/>
              <a:t>076-140 60 73</a:t>
            </a:r>
          </a:p>
        </p:txBody>
      </p:sp>
    </p:spTree>
    <p:extLst>
      <p:ext uri="{BB962C8B-B14F-4D97-AF65-F5344CB8AC3E}">
        <p14:creationId xmlns:p14="http://schemas.microsoft.com/office/powerpoint/2010/main" val="8913858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tbubbla: rektangel med rundade hörn 9">
            <a:extLst>
              <a:ext uri="{FF2B5EF4-FFF2-40B4-BE49-F238E27FC236}">
                <a16:creationId xmlns:a16="http://schemas.microsoft.com/office/drawing/2014/main" id="{CA28BA0F-FDD1-4BBD-AB0A-05196134012C}"/>
              </a:ext>
            </a:extLst>
          </p:cNvPr>
          <p:cNvSpPr/>
          <p:nvPr/>
        </p:nvSpPr>
        <p:spPr>
          <a:xfrm>
            <a:off x="415837" y="3741944"/>
            <a:ext cx="2290544" cy="889170"/>
          </a:xfrm>
          <a:prstGeom prst="wedgeRoundRectCallout">
            <a:avLst>
              <a:gd name="adj1" fmla="val -5047"/>
              <a:gd name="adj2" fmla="val -66868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Have a high demand on being sustainable but cannot compete by being sustainable.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4A400E-98D5-42BF-8E36-53749A2BBFDF}"/>
              </a:ext>
            </a:extLst>
          </p:cNvPr>
          <p:cNvSpPr/>
          <p:nvPr/>
        </p:nvSpPr>
        <p:spPr>
          <a:xfrm>
            <a:off x="2651994" y="1900165"/>
            <a:ext cx="758640" cy="501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39D62A0-50A2-406E-8504-1FF25619797A}"/>
              </a:ext>
            </a:extLst>
          </p:cNvPr>
          <p:cNvCxnSpPr>
            <a:cxnSpLocks/>
          </p:cNvCxnSpPr>
          <p:nvPr/>
        </p:nvCxnSpPr>
        <p:spPr>
          <a:xfrm>
            <a:off x="856500" y="2401319"/>
            <a:ext cx="7274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Tipplastbil">
            <a:extLst>
              <a:ext uri="{FF2B5EF4-FFF2-40B4-BE49-F238E27FC236}">
                <a16:creationId xmlns:a16="http://schemas.microsoft.com/office/drawing/2014/main" id="{9BEA7699-AB5F-4881-B3D7-5F8F2C81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37" y="2089225"/>
            <a:ext cx="556683" cy="55668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13BB7DC-E0A1-4BA4-9DBA-EF329CCA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81" y="2495293"/>
            <a:ext cx="497590" cy="497590"/>
          </a:xfrm>
          <a:prstGeom prst="rect">
            <a:avLst/>
          </a:prstGeom>
        </p:spPr>
      </p:pic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2CFE8D1-B003-4052-8649-238DDDB9F52E}"/>
              </a:ext>
            </a:extLst>
          </p:cNvPr>
          <p:cNvCxnSpPr>
            <a:cxnSpLocks/>
          </p:cNvCxnSpPr>
          <p:nvPr/>
        </p:nvCxnSpPr>
        <p:spPr>
          <a:xfrm>
            <a:off x="2426629" y="2401335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 29" descr="Fabrik">
            <a:extLst>
              <a:ext uri="{FF2B5EF4-FFF2-40B4-BE49-F238E27FC236}">
                <a16:creationId xmlns:a16="http://schemas.microsoft.com/office/drawing/2014/main" id="{B61F1A0E-0400-40AE-85B2-2AFE3D644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5492" y="1937371"/>
            <a:ext cx="910817" cy="910817"/>
          </a:xfrm>
          <a:prstGeom prst="rect">
            <a:avLst/>
          </a:prstGeom>
        </p:spPr>
      </p:pic>
      <p:pic>
        <p:nvPicPr>
          <p:cNvPr id="23" name="Bild 22" descr="Fastighet">
            <a:extLst>
              <a:ext uri="{FF2B5EF4-FFF2-40B4-BE49-F238E27FC236}">
                <a16:creationId xmlns:a16="http://schemas.microsoft.com/office/drawing/2014/main" id="{963C976F-982C-4F30-8760-00CE56666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4964" y="2009516"/>
            <a:ext cx="910819" cy="910819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AFE7ADFE-59A3-4484-93BC-35915F96F0B9}"/>
              </a:ext>
            </a:extLst>
          </p:cNvPr>
          <p:cNvCxnSpPr>
            <a:cxnSpLocks/>
          </p:cNvCxnSpPr>
          <p:nvPr/>
        </p:nvCxnSpPr>
        <p:spPr>
          <a:xfrm>
            <a:off x="4927984" y="2388018"/>
            <a:ext cx="12380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 35" descr="Lastbil">
            <a:extLst>
              <a:ext uri="{FF2B5EF4-FFF2-40B4-BE49-F238E27FC236}">
                <a16:creationId xmlns:a16="http://schemas.microsoft.com/office/drawing/2014/main" id="{8393E460-3648-418B-834B-E6FE30690B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9027" y="2434617"/>
            <a:ext cx="618943" cy="618943"/>
          </a:xfrm>
          <a:prstGeom prst="rect">
            <a:avLst/>
          </a:prstGeom>
        </p:spPr>
      </p:pic>
      <p:pic>
        <p:nvPicPr>
          <p:cNvPr id="43" name="Bild 42" descr="Fabrik">
            <a:extLst>
              <a:ext uri="{FF2B5EF4-FFF2-40B4-BE49-F238E27FC236}">
                <a16:creationId xmlns:a16="http://schemas.microsoft.com/office/drawing/2014/main" id="{A188934E-0E28-445C-9388-388730C7B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5811" y="1944550"/>
            <a:ext cx="910817" cy="910817"/>
          </a:xfrm>
          <a:prstGeom prst="rect">
            <a:avLst/>
          </a:prstGeom>
        </p:spPr>
      </p:pic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A87FB7D2-071F-48EB-A691-8F56BA0DF7A4}"/>
              </a:ext>
            </a:extLst>
          </p:cNvPr>
          <p:cNvCxnSpPr>
            <a:cxnSpLocks/>
          </p:cNvCxnSpPr>
          <p:nvPr/>
        </p:nvCxnSpPr>
        <p:spPr>
          <a:xfrm>
            <a:off x="7045826" y="2387529"/>
            <a:ext cx="6070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Bild 31" descr="Bil">
            <a:extLst>
              <a:ext uri="{FF2B5EF4-FFF2-40B4-BE49-F238E27FC236}">
                <a16:creationId xmlns:a16="http://schemas.microsoft.com/office/drawing/2014/main" id="{0DA29538-0975-47F7-8774-7F45AA15C1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98024" y="2408887"/>
            <a:ext cx="670401" cy="67040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7EBDCD8-A397-446A-A7D5-BB6AE77986BE}"/>
              </a:ext>
            </a:extLst>
          </p:cNvPr>
          <p:cNvSpPr txBox="1"/>
          <p:nvPr/>
        </p:nvSpPr>
        <p:spPr>
          <a:xfrm>
            <a:off x="332714" y="3012936"/>
            <a:ext cx="214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Mines and smelters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C6F7903-9FAC-4560-9130-78F5A5A925EB}"/>
              </a:ext>
            </a:extLst>
          </p:cNvPr>
          <p:cNvSpPr txBox="1"/>
          <p:nvPr/>
        </p:nvSpPr>
        <p:spPr>
          <a:xfrm>
            <a:off x="3452390" y="3002524"/>
            <a:ext cx="165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Manufacturer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101704E-E467-4D50-B5B0-8BDBF5A91798}"/>
              </a:ext>
            </a:extLst>
          </p:cNvPr>
          <p:cNvSpPr txBox="1"/>
          <p:nvPr/>
        </p:nvSpPr>
        <p:spPr>
          <a:xfrm>
            <a:off x="6124664" y="2864025"/>
            <a:ext cx="143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Branding companies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5120F53-5A28-4D29-9CE5-235820469643}"/>
              </a:ext>
            </a:extLst>
          </p:cNvPr>
          <p:cNvSpPr txBox="1"/>
          <p:nvPr/>
        </p:nvSpPr>
        <p:spPr>
          <a:xfrm>
            <a:off x="7771205" y="2876725"/>
            <a:ext cx="12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Buyers</a:t>
            </a:r>
          </a:p>
        </p:txBody>
      </p:sp>
      <p:sp>
        <p:nvSpPr>
          <p:cNvPr id="13" name="Pratbubbla: rektangel med rundade hörn 12">
            <a:extLst>
              <a:ext uri="{FF2B5EF4-FFF2-40B4-BE49-F238E27FC236}">
                <a16:creationId xmlns:a16="http://schemas.microsoft.com/office/drawing/2014/main" id="{3E97C268-7A45-4C46-BEE5-00B66F10063A}"/>
              </a:ext>
            </a:extLst>
          </p:cNvPr>
          <p:cNvSpPr/>
          <p:nvPr/>
        </p:nvSpPr>
        <p:spPr>
          <a:xfrm>
            <a:off x="7135783" y="3621082"/>
            <a:ext cx="1748219" cy="743781"/>
          </a:xfrm>
          <a:prstGeom prst="wedgeRoundRectCallout">
            <a:avLst>
              <a:gd name="adj1" fmla="val 19568"/>
              <a:gd name="adj2" fmla="val -98385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Cannot choose or demand products containing certified materials. </a:t>
            </a:r>
          </a:p>
        </p:txBody>
      </p:sp>
      <p:sp>
        <p:nvSpPr>
          <p:cNvPr id="14" name="Pratbubbla: rektangel med rundade hörn 13">
            <a:extLst>
              <a:ext uri="{FF2B5EF4-FFF2-40B4-BE49-F238E27FC236}">
                <a16:creationId xmlns:a16="http://schemas.microsoft.com/office/drawing/2014/main" id="{660B30E7-E0BF-4E59-BD43-B1447E790599}"/>
              </a:ext>
            </a:extLst>
          </p:cNvPr>
          <p:cNvSpPr/>
          <p:nvPr/>
        </p:nvSpPr>
        <p:spPr>
          <a:xfrm>
            <a:off x="4628638" y="4012170"/>
            <a:ext cx="1929411" cy="618943"/>
          </a:xfrm>
          <a:prstGeom prst="wedgeRoundRectCallout">
            <a:avLst>
              <a:gd name="adj1" fmla="val 35382"/>
              <a:gd name="adj2" fmla="val -10241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Cannot choose  or know what impact their input material has had. </a:t>
            </a:r>
          </a:p>
        </p:txBody>
      </p:sp>
      <p:sp>
        <p:nvSpPr>
          <p:cNvPr id="15" name="Pratbubbla: rektangel med rundade hörn 14">
            <a:extLst>
              <a:ext uri="{FF2B5EF4-FFF2-40B4-BE49-F238E27FC236}">
                <a16:creationId xmlns:a16="http://schemas.microsoft.com/office/drawing/2014/main" id="{5D7121C6-7F75-4B8B-8604-7EA7EF54BDDD}"/>
              </a:ext>
            </a:extLst>
          </p:cNvPr>
          <p:cNvSpPr/>
          <p:nvPr/>
        </p:nvSpPr>
        <p:spPr>
          <a:xfrm>
            <a:off x="1063256" y="680484"/>
            <a:ext cx="1387386" cy="810014"/>
          </a:xfrm>
          <a:prstGeom prst="wedgeRoundRectCallout">
            <a:avLst>
              <a:gd name="adj1" fmla="val 9822"/>
              <a:gd name="adj2" fmla="val 121569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Can claim their products to be  sustainable and charge for it.</a:t>
            </a:r>
          </a:p>
        </p:txBody>
      </p:sp>
      <p:sp>
        <p:nvSpPr>
          <p:cNvPr id="46" name="Pratbubbla: rektangel med rundade hörn 45">
            <a:extLst>
              <a:ext uri="{FF2B5EF4-FFF2-40B4-BE49-F238E27FC236}">
                <a16:creationId xmlns:a16="http://schemas.microsoft.com/office/drawing/2014/main" id="{A48EE207-34A8-426A-AB3A-30ECECD58021}"/>
              </a:ext>
            </a:extLst>
          </p:cNvPr>
          <p:cNvSpPr/>
          <p:nvPr/>
        </p:nvSpPr>
        <p:spPr>
          <a:xfrm>
            <a:off x="4480560" y="1357273"/>
            <a:ext cx="1777444" cy="646331"/>
          </a:xfrm>
          <a:prstGeom prst="wedgeRoundRectCallout">
            <a:avLst>
              <a:gd name="adj1" fmla="val 55391"/>
              <a:gd name="adj2" fmla="val 69060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Can show and market sustainable choices </a:t>
            </a:r>
          </a:p>
        </p:txBody>
      </p:sp>
      <p:sp>
        <p:nvSpPr>
          <p:cNvPr id="40" name="Pratbubbla: rektangel med rundade hörn 39">
            <a:extLst>
              <a:ext uri="{FF2B5EF4-FFF2-40B4-BE49-F238E27FC236}">
                <a16:creationId xmlns:a16="http://schemas.microsoft.com/office/drawing/2014/main" id="{20A34BBE-9626-4309-A106-1383F87B9C7B}"/>
              </a:ext>
            </a:extLst>
          </p:cNvPr>
          <p:cNvSpPr/>
          <p:nvPr/>
        </p:nvSpPr>
        <p:spPr>
          <a:xfrm>
            <a:off x="7504036" y="576098"/>
            <a:ext cx="1123010" cy="914400"/>
          </a:xfrm>
          <a:prstGeom prst="wedgeRoundRectCallout">
            <a:avLst>
              <a:gd name="adj1" fmla="val -17046"/>
              <a:gd name="adj2" fmla="val 107849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Can choose and demand certified materials.</a:t>
            </a:r>
          </a:p>
        </p:txBody>
      </p:sp>
      <p:sp>
        <p:nvSpPr>
          <p:cNvPr id="42" name="Pratbubbla: rektangel med rundade hörn 41">
            <a:extLst>
              <a:ext uri="{FF2B5EF4-FFF2-40B4-BE49-F238E27FC236}">
                <a16:creationId xmlns:a16="http://schemas.microsoft.com/office/drawing/2014/main" id="{FCD2EFDC-840B-43D7-A4A3-EDEEAA367F89}"/>
              </a:ext>
            </a:extLst>
          </p:cNvPr>
          <p:cNvSpPr/>
          <p:nvPr/>
        </p:nvSpPr>
        <p:spPr>
          <a:xfrm>
            <a:off x="2573079" y="351739"/>
            <a:ext cx="4562704" cy="593257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Sustainability as a competitive advantage!</a:t>
            </a:r>
          </a:p>
        </p:txBody>
      </p:sp>
      <p:pic>
        <p:nvPicPr>
          <p:cNvPr id="47" name="Bild 46" descr="Laptop">
            <a:extLst>
              <a:ext uri="{FF2B5EF4-FFF2-40B4-BE49-F238E27FC236}">
                <a16:creationId xmlns:a16="http://schemas.microsoft.com/office/drawing/2014/main" id="{55E09248-E5F1-4E01-AB4A-98E093D082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4717" y="2050000"/>
            <a:ext cx="610205" cy="595908"/>
          </a:xfrm>
          <a:prstGeom prst="rect">
            <a:avLst/>
          </a:prstGeom>
        </p:spPr>
      </p:pic>
      <p:pic>
        <p:nvPicPr>
          <p:cNvPr id="49" name="Bild 48" descr="Mobilmast">
            <a:extLst>
              <a:ext uri="{FF2B5EF4-FFF2-40B4-BE49-F238E27FC236}">
                <a16:creationId xmlns:a16="http://schemas.microsoft.com/office/drawing/2014/main" id="{D338FB2A-AA60-4CA6-BA61-282C6A19A7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03351" y="2497296"/>
            <a:ext cx="557826" cy="557826"/>
          </a:xfrm>
          <a:prstGeom prst="rect">
            <a:avLst/>
          </a:prstGeom>
        </p:spPr>
      </p:pic>
      <p:sp>
        <p:nvSpPr>
          <p:cNvPr id="27" name="Platshållare för bildnummer 5">
            <a:extLst>
              <a:ext uri="{FF2B5EF4-FFF2-40B4-BE49-F238E27FC236}">
                <a16:creationId xmlns:a16="http://schemas.microsoft.com/office/drawing/2014/main" id="{03E023A9-3FFB-4727-8E94-B200230E648E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sv-SE" sz="800" smtClean="0">
                <a:latin typeface="Roboto Mono" pitchFamily="2" charset="0"/>
                <a:ea typeface="Roboto Mono" pitchFamily="2" charset="0"/>
              </a:rPr>
              <a:pPr/>
              <a:t>3</a:t>
            </a:fld>
            <a:endParaRPr lang="sv-SE" sz="800" dirty="0">
              <a:latin typeface="Roboto Mono" pitchFamily="2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2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400855" y="1119762"/>
            <a:ext cx="4176000" cy="1996600"/>
            <a:chOff x="3435188" y="2226725"/>
            <a:chExt cx="5333500" cy="2878420"/>
          </a:xfrm>
        </p:grpSpPr>
        <p:grpSp>
          <p:nvGrpSpPr>
            <p:cNvPr id="60" name="Grupp 59"/>
            <p:cNvGrpSpPr/>
            <p:nvPr/>
          </p:nvGrpSpPr>
          <p:grpSpPr>
            <a:xfrm>
              <a:off x="3435188" y="2226725"/>
              <a:ext cx="5333500" cy="2878420"/>
              <a:chOff x="4458200" y="2311400"/>
              <a:chExt cx="5333500" cy="2878420"/>
            </a:xfrm>
          </p:grpSpPr>
          <p:sp>
            <p:nvSpPr>
              <p:cNvPr id="59" name="textruta 58"/>
              <p:cNvSpPr txBox="1"/>
              <p:nvPr/>
            </p:nvSpPr>
            <p:spPr>
              <a:xfrm>
                <a:off x="5538201" y="2311400"/>
                <a:ext cx="2708000" cy="79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</a:rPr>
                  <a:t>Identity preservation </a:t>
                </a:r>
              </a:p>
              <a:p>
                <a:pPr defTabSz="685800"/>
                <a:endParaRPr lang="en-US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4" name="Rektangel med rundade hörn 3"/>
              <p:cNvSpPr/>
              <p:nvPr/>
            </p:nvSpPr>
            <p:spPr>
              <a:xfrm>
                <a:off x="8246200" y="2856300"/>
                <a:ext cx="1545500" cy="16776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200" dirty="0">
                    <a:solidFill>
                      <a:prstClr val="white"/>
                    </a:solidFill>
                    <a:latin typeface="Arial"/>
                  </a:rPr>
                  <a:t>On market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200 kg sustainable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200 kg non-sustainable</a:t>
                </a:r>
              </a:p>
            </p:txBody>
          </p:sp>
          <p:sp>
            <p:nvSpPr>
              <p:cNvPr id="9" name="Rektangel med rundade hörn 8"/>
              <p:cNvSpPr/>
              <p:nvPr/>
            </p:nvSpPr>
            <p:spPr>
              <a:xfrm>
                <a:off x="4458200" y="2692900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cxnSp>
            <p:nvCxnSpPr>
              <p:cNvPr id="19" name="Rak 18"/>
              <p:cNvCxnSpPr/>
              <p:nvPr/>
            </p:nvCxnSpPr>
            <p:spPr>
              <a:xfrm flipH="1">
                <a:off x="633730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ak 19"/>
              <p:cNvCxnSpPr/>
              <p:nvPr/>
            </p:nvCxnSpPr>
            <p:spPr>
              <a:xfrm>
                <a:off x="751205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med rundade hörn 21"/>
              <p:cNvSpPr/>
              <p:nvPr/>
            </p:nvSpPr>
            <p:spPr>
              <a:xfrm>
                <a:off x="4458200" y="3289255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sp>
            <p:nvSpPr>
              <p:cNvPr id="24" name="Rektangel med rundade hörn 23"/>
              <p:cNvSpPr/>
              <p:nvPr/>
            </p:nvSpPr>
            <p:spPr>
              <a:xfrm>
                <a:off x="4458200" y="3909526"/>
                <a:ext cx="1080000" cy="778497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Non-Sustainable source</a:t>
                </a:r>
              </a:p>
            </p:txBody>
          </p:sp>
          <p:sp>
            <p:nvSpPr>
              <p:cNvPr id="26" name="textruta 25"/>
              <p:cNvSpPr txBox="1"/>
              <p:nvPr/>
            </p:nvSpPr>
            <p:spPr>
              <a:xfrm>
                <a:off x="5657849" y="2984460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27" name="textruta 26"/>
              <p:cNvSpPr txBox="1"/>
              <p:nvPr/>
            </p:nvSpPr>
            <p:spPr>
              <a:xfrm>
                <a:off x="5645149" y="3579815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28" name="textruta 27"/>
              <p:cNvSpPr txBox="1"/>
              <p:nvPr/>
            </p:nvSpPr>
            <p:spPr>
              <a:xfrm>
                <a:off x="5670549" y="4283269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200 KG</a:t>
                </a:r>
              </a:p>
            </p:txBody>
          </p:sp>
          <p:sp>
            <p:nvSpPr>
              <p:cNvPr id="29" name="textruta 28"/>
              <p:cNvSpPr txBox="1"/>
              <p:nvPr/>
            </p:nvSpPr>
            <p:spPr>
              <a:xfrm>
                <a:off x="6337300" y="4457700"/>
                <a:ext cx="1244600" cy="73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Point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of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contact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/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intermediary</a:t>
                </a:r>
                <a:endParaRPr lang="sv-SE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endParaRPr>
              </a:p>
            </p:txBody>
          </p:sp>
          <p:cxnSp>
            <p:nvCxnSpPr>
              <p:cNvPr id="61" name="Rak pil 60"/>
              <p:cNvCxnSpPr/>
              <p:nvPr/>
            </p:nvCxnSpPr>
            <p:spPr>
              <a:xfrm flipV="1">
                <a:off x="5544528" y="3546815"/>
                <a:ext cx="2481850" cy="95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ak pil 61"/>
              <p:cNvCxnSpPr/>
              <p:nvPr/>
            </p:nvCxnSpPr>
            <p:spPr>
              <a:xfrm flipV="1">
                <a:off x="5536889" y="2952249"/>
                <a:ext cx="2481850" cy="95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pil 12"/>
              <p:cNvCxnSpPr>
                <a:cxnSpLocks/>
                <a:stCxn id="24" idx="3"/>
              </p:cNvCxnSpPr>
              <p:nvPr/>
            </p:nvCxnSpPr>
            <p:spPr>
              <a:xfrm>
                <a:off x="5538200" y="4298774"/>
                <a:ext cx="2503575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Rak pil 5"/>
            <p:cNvCxnSpPr/>
            <p:nvPr/>
          </p:nvCxnSpPr>
          <p:spPr>
            <a:xfrm flipV="1">
              <a:off x="6261277" y="4152524"/>
              <a:ext cx="180000" cy="276911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pil 7"/>
            <p:cNvCxnSpPr/>
            <p:nvPr/>
          </p:nvCxnSpPr>
          <p:spPr>
            <a:xfrm flipH="1" flipV="1">
              <a:off x="5375562" y="4152461"/>
              <a:ext cx="180000" cy="27697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 24"/>
          <p:cNvGrpSpPr/>
          <p:nvPr/>
        </p:nvGrpSpPr>
        <p:grpSpPr>
          <a:xfrm>
            <a:off x="4732575" y="1123746"/>
            <a:ext cx="4176000" cy="1996600"/>
            <a:chOff x="3435188" y="2226725"/>
            <a:chExt cx="5333500" cy="2878420"/>
          </a:xfrm>
        </p:grpSpPr>
        <p:grpSp>
          <p:nvGrpSpPr>
            <p:cNvPr id="30" name="Grupp 29"/>
            <p:cNvGrpSpPr/>
            <p:nvPr/>
          </p:nvGrpSpPr>
          <p:grpSpPr>
            <a:xfrm>
              <a:off x="3435188" y="2226725"/>
              <a:ext cx="5333500" cy="2878420"/>
              <a:chOff x="4458200" y="2311400"/>
              <a:chExt cx="5333500" cy="2878420"/>
            </a:xfrm>
          </p:grpSpPr>
          <p:sp>
            <p:nvSpPr>
              <p:cNvPr id="37" name="Rektangel med rundade hörn 36"/>
              <p:cNvSpPr/>
              <p:nvPr/>
            </p:nvSpPr>
            <p:spPr>
              <a:xfrm>
                <a:off x="8246200" y="2856300"/>
                <a:ext cx="1545500" cy="16776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200" dirty="0">
                    <a:solidFill>
                      <a:prstClr val="white"/>
                    </a:solidFill>
                    <a:latin typeface="Arial"/>
                  </a:rPr>
                  <a:t>On market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200 kg sustainable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200 kg non-sustainable</a:t>
                </a:r>
              </a:p>
            </p:txBody>
          </p:sp>
          <p:sp>
            <p:nvSpPr>
              <p:cNvPr id="38" name="Rektangel med rundade hörn 37"/>
              <p:cNvSpPr/>
              <p:nvPr/>
            </p:nvSpPr>
            <p:spPr>
              <a:xfrm>
                <a:off x="4458200" y="2692900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cxnSp>
            <p:nvCxnSpPr>
              <p:cNvPr id="39" name="Rak pil 38"/>
              <p:cNvCxnSpPr>
                <a:cxnSpLocks/>
                <a:stCxn id="43" idx="3"/>
              </p:cNvCxnSpPr>
              <p:nvPr/>
            </p:nvCxnSpPr>
            <p:spPr>
              <a:xfrm>
                <a:off x="5538200" y="4334087"/>
                <a:ext cx="2513820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39"/>
              <p:cNvCxnSpPr/>
              <p:nvPr/>
            </p:nvCxnSpPr>
            <p:spPr>
              <a:xfrm flipH="1">
                <a:off x="633730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40"/>
              <p:cNvCxnSpPr/>
              <p:nvPr/>
            </p:nvCxnSpPr>
            <p:spPr>
              <a:xfrm>
                <a:off x="751205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ktangel med rundade hörn 41"/>
              <p:cNvSpPr/>
              <p:nvPr/>
            </p:nvSpPr>
            <p:spPr>
              <a:xfrm>
                <a:off x="4458200" y="3306911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sp>
            <p:nvSpPr>
              <p:cNvPr id="43" name="Rektangel med rundade hörn 42"/>
              <p:cNvSpPr/>
              <p:nvPr/>
            </p:nvSpPr>
            <p:spPr>
              <a:xfrm>
                <a:off x="4458200" y="3944838"/>
                <a:ext cx="1080000" cy="778497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Non-Sustainable source</a:t>
                </a:r>
              </a:p>
            </p:txBody>
          </p:sp>
          <p:sp>
            <p:nvSpPr>
              <p:cNvPr id="44" name="textruta 43"/>
              <p:cNvSpPr txBox="1"/>
              <p:nvPr/>
            </p:nvSpPr>
            <p:spPr>
              <a:xfrm>
                <a:off x="5657849" y="2889993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45" name="textruta 44"/>
              <p:cNvSpPr txBox="1"/>
              <p:nvPr/>
            </p:nvSpPr>
            <p:spPr>
              <a:xfrm>
                <a:off x="5645149" y="3479014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>
                <a:off x="5670549" y="4316751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200 KG</a:t>
                </a:r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6337300" y="4457700"/>
                <a:ext cx="1244600" cy="73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Point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of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contact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/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intermediary</a:t>
                </a:r>
                <a:endParaRPr lang="sv-SE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5532512" y="2311400"/>
                <a:ext cx="2713687" cy="46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</a:rPr>
                  <a:t>Segregation </a:t>
                </a:r>
              </a:p>
            </p:txBody>
          </p:sp>
        </p:grpSp>
        <p:cxnSp>
          <p:nvCxnSpPr>
            <p:cNvPr id="31" name="Rak pil 30"/>
            <p:cNvCxnSpPr/>
            <p:nvPr/>
          </p:nvCxnSpPr>
          <p:spPr>
            <a:xfrm flipV="1">
              <a:off x="6261277" y="4152524"/>
              <a:ext cx="180000" cy="276911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 31"/>
            <p:cNvCxnSpPr/>
            <p:nvPr/>
          </p:nvCxnSpPr>
          <p:spPr>
            <a:xfrm flipH="1" flipV="1">
              <a:off x="5375562" y="4152461"/>
              <a:ext cx="180000" cy="27697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>
              <a:cxnSpLocks/>
            </p:cNvCxnSpPr>
            <p:nvPr/>
          </p:nvCxnSpPr>
          <p:spPr>
            <a:xfrm flipV="1">
              <a:off x="4514256" y="2805318"/>
              <a:ext cx="1319045" cy="219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33"/>
            <p:cNvCxnSpPr>
              <a:cxnSpLocks/>
            </p:cNvCxnSpPr>
            <p:nvPr/>
          </p:nvCxnSpPr>
          <p:spPr>
            <a:xfrm>
              <a:off x="4509500" y="3422549"/>
              <a:ext cx="131621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34"/>
            <p:cNvCxnSpPr>
              <a:cxnSpLocks/>
            </p:cNvCxnSpPr>
            <p:nvPr/>
          </p:nvCxnSpPr>
          <p:spPr>
            <a:xfrm flipH="1">
              <a:off x="5794161" y="2775297"/>
              <a:ext cx="6037" cy="6559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pil 35"/>
            <p:cNvCxnSpPr>
              <a:cxnSpLocks/>
            </p:cNvCxnSpPr>
            <p:nvPr/>
          </p:nvCxnSpPr>
          <p:spPr>
            <a:xfrm>
              <a:off x="5818030" y="3133430"/>
              <a:ext cx="1251311" cy="0"/>
            </a:xfrm>
            <a:prstGeom prst="straightConnector1">
              <a:avLst/>
            </a:prstGeom>
            <a:ln w="1143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 99"/>
          <p:cNvGrpSpPr/>
          <p:nvPr/>
        </p:nvGrpSpPr>
        <p:grpSpPr>
          <a:xfrm>
            <a:off x="488246" y="2965239"/>
            <a:ext cx="4088610" cy="1996600"/>
            <a:chOff x="3435188" y="2226725"/>
            <a:chExt cx="5221887" cy="2878420"/>
          </a:xfrm>
        </p:grpSpPr>
        <p:grpSp>
          <p:nvGrpSpPr>
            <p:cNvPr id="101" name="Grupp 100"/>
            <p:cNvGrpSpPr/>
            <p:nvPr/>
          </p:nvGrpSpPr>
          <p:grpSpPr>
            <a:xfrm>
              <a:off x="3435188" y="2226725"/>
              <a:ext cx="5221887" cy="2878420"/>
              <a:chOff x="4458200" y="2311400"/>
              <a:chExt cx="5221887" cy="2878420"/>
            </a:xfrm>
          </p:grpSpPr>
          <p:sp>
            <p:nvSpPr>
              <p:cNvPr id="109" name="Rektangel med rundade hörn 108"/>
              <p:cNvSpPr/>
              <p:nvPr/>
            </p:nvSpPr>
            <p:spPr>
              <a:xfrm>
                <a:off x="8134587" y="2921280"/>
                <a:ext cx="1545500" cy="16776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200" dirty="0">
                    <a:solidFill>
                      <a:prstClr val="white"/>
                    </a:solidFill>
                    <a:latin typeface="Arial"/>
                  </a:rPr>
                  <a:t>On market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200 kg sustainable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200 kg non-sustainable</a:t>
                </a:r>
              </a:p>
            </p:txBody>
          </p:sp>
          <p:sp>
            <p:nvSpPr>
              <p:cNvPr id="110" name="Rektangel med rundade hörn 109"/>
              <p:cNvSpPr/>
              <p:nvPr/>
            </p:nvSpPr>
            <p:spPr>
              <a:xfrm>
                <a:off x="4458200" y="2745867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cxnSp>
            <p:nvCxnSpPr>
              <p:cNvPr id="111" name="Rak 110"/>
              <p:cNvCxnSpPr/>
              <p:nvPr/>
            </p:nvCxnSpPr>
            <p:spPr>
              <a:xfrm flipH="1">
                <a:off x="633730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111"/>
              <p:cNvCxnSpPr/>
              <p:nvPr/>
            </p:nvCxnSpPr>
            <p:spPr>
              <a:xfrm>
                <a:off x="751205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med rundade hörn 112"/>
              <p:cNvSpPr/>
              <p:nvPr/>
            </p:nvSpPr>
            <p:spPr>
              <a:xfrm>
                <a:off x="4458200" y="3430500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sp>
            <p:nvSpPr>
              <p:cNvPr id="114" name="Rektangel med rundade hörn 113"/>
              <p:cNvSpPr/>
              <p:nvPr/>
            </p:nvSpPr>
            <p:spPr>
              <a:xfrm>
                <a:off x="4458200" y="4050772"/>
                <a:ext cx="1080000" cy="778497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Non-Sustainable source</a:t>
                </a:r>
              </a:p>
            </p:txBody>
          </p:sp>
          <p:sp>
            <p:nvSpPr>
              <p:cNvPr id="115" name="textruta 114"/>
              <p:cNvSpPr txBox="1"/>
              <p:nvPr/>
            </p:nvSpPr>
            <p:spPr>
              <a:xfrm>
                <a:off x="5657849" y="2963951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116" name="textruta 115"/>
              <p:cNvSpPr txBox="1"/>
              <p:nvPr/>
            </p:nvSpPr>
            <p:spPr>
              <a:xfrm>
                <a:off x="5645149" y="3700550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117" name="textruta 116"/>
              <p:cNvSpPr txBox="1"/>
              <p:nvPr/>
            </p:nvSpPr>
            <p:spPr>
              <a:xfrm>
                <a:off x="5670549" y="4386350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200 KG</a:t>
                </a:r>
              </a:p>
            </p:txBody>
          </p:sp>
          <p:sp>
            <p:nvSpPr>
              <p:cNvPr id="118" name="textruta 117"/>
              <p:cNvSpPr txBox="1"/>
              <p:nvPr/>
            </p:nvSpPr>
            <p:spPr>
              <a:xfrm>
                <a:off x="6337300" y="4457700"/>
                <a:ext cx="1244600" cy="73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Point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of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contact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/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intermediary</a:t>
                </a:r>
                <a:endParaRPr lang="sv-SE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19" name="textruta 118"/>
              <p:cNvSpPr txBox="1"/>
              <p:nvPr/>
            </p:nvSpPr>
            <p:spPr>
              <a:xfrm>
                <a:off x="5538200" y="2311400"/>
                <a:ext cx="2708000" cy="46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</a:rPr>
                  <a:t>Mass-Balance </a:t>
                </a:r>
              </a:p>
            </p:txBody>
          </p:sp>
        </p:grpSp>
        <p:cxnSp>
          <p:nvCxnSpPr>
            <p:cNvPr id="102" name="Rak pil 101"/>
            <p:cNvCxnSpPr/>
            <p:nvPr/>
          </p:nvCxnSpPr>
          <p:spPr>
            <a:xfrm flipV="1">
              <a:off x="6261277" y="4152524"/>
              <a:ext cx="180000" cy="276911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103"/>
            <p:cNvCxnSpPr>
              <a:cxnSpLocks/>
              <a:stCxn id="110" idx="3"/>
            </p:cNvCxnSpPr>
            <p:nvPr/>
          </p:nvCxnSpPr>
          <p:spPr>
            <a:xfrm>
              <a:off x="4515188" y="2894741"/>
              <a:ext cx="133951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k 104"/>
            <p:cNvCxnSpPr/>
            <p:nvPr/>
          </p:nvCxnSpPr>
          <p:spPr>
            <a:xfrm>
              <a:off x="4509500" y="3636600"/>
              <a:ext cx="1345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105"/>
            <p:cNvCxnSpPr/>
            <p:nvPr/>
          </p:nvCxnSpPr>
          <p:spPr>
            <a:xfrm>
              <a:off x="5825713" y="2885150"/>
              <a:ext cx="0" cy="7561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Vinklad  106"/>
            <p:cNvCxnSpPr/>
            <p:nvPr/>
          </p:nvCxnSpPr>
          <p:spPr>
            <a:xfrm flipV="1">
              <a:off x="4511863" y="3670697"/>
              <a:ext cx="1329850" cy="653678"/>
            </a:xfrm>
            <a:prstGeom prst="bentConnector3">
              <a:avLst>
                <a:gd name="adj1" fmla="val 99114"/>
              </a:avLst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k pil 107"/>
            <p:cNvCxnSpPr/>
            <p:nvPr/>
          </p:nvCxnSpPr>
          <p:spPr>
            <a:xfrm>
              <a:off x="5801590" y="3670697"/>
              <a:ext cx="1219200" cy="0"/>
            </a:xfrm>
            <a:prstGeom prst="straightConnector1">
              <a:avLst/>
            </a:prstGeom>
            <a:ln w="190500"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k pil 102"/>
            <p:cNvCxnSpPr/>
            <p:nvPr/>
          </p:nvCxnSpPr>
          <p:spPr>
            <a:xfrm flipH="1" flipV="1">
              <a:off x="5375562" y="4152461"/>
              <a:ext cx="180000" cy="27697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ubrik 1">
            <a:extLst>
              <a:ext uri="{FF2B5EF4-FFF2-40B4-BE49-F238E27FC236}">
                <a16:creationId xmlns:a16="http://schemas.microsoft.com/office/drawing/2014/main" id="{FA689515-5406-46A6-B4C5-1D74810540AC}"/>
              </a:ext>
            </a:extLst>
          </p:cNvPr>
          <p:cNvSpPr txBox="1">
            <a:spLocks/>
          </p:cNvSpPr>
          <p:nvPr/>
        </p:nvSpPr>
        <p:spPr>
          <a:xfrm>
            <a:off x="1016000" y="402022"/>
            <a:ext cx="7112000" cy="801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 Pro Bold LC"/>
                <a:ea typeface="+mj-ea"/>
                <a:cs typeface="+mj-cs"/>
              </a:rPr>
              <a:t>Chain of Custody models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de Pro Bold LC"/>
              <a:ea typeface="+mj-ea"/>
              <a:cs typeface="+mj-cs"/>
            </a:endParaRPr>
          </a:p>
        </p:txBody>
      </p:sp>
      <p:sp>
        <p:nvSpPr>
          <p:cNvPr id="121" name="Platshållare för bildnummer 5">
            <a:extLst>
              <a:ext uri="{FF2B5EF4-FFF2-40B4-BE49-F238E27FC236}">
                <a16:creationId xmlns:a16="http://schemas.microsoft.com/office/drawing/2014/main" id="{4B765305-A822-4D76-B077-B80485FF9431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sv-SE" sz="800" smtClean="0">
                <a:latin typeface="Roboto Mono" pitchFamily="2" charset="0"/>
                <a:ea typeface="Roboto Mono" pitchFamily="2" charset="0"/>
              </a:rPr>
              <a:pPr/>
              <a:t>4</a:t>
            </a:fld>
            <a:endParaRPr lang="sv-SE" sz="800" dirty="0">
              <a:latin typeface="Roboto Mono" pitchFamily="2" charset="0"/>
              <a:ea typeface="Roboto Mono" pitchFamily="2" charset="0"/>
            </a:endParaRPr>
          </a:p>
        </p:txBody>
      </p:sp>
      <p:grpSp>
        <p:nvGrpSpPr>
          <p:cNvPr id="76" name="Grupp 75"/>
          <p:cNvGrpSpPr/>
          <p:nvPr/>
        </p:nvGrpSpPr>
        <p:grpSpPr>
          <a:xfrm>
            <a:off x="4732575" y="2978934"/>
            <a:ext cx="4176000" cy="1996600"/>
            <a:chOff x="3435188" y="2226725"/>
            <a:chExt cx="5333500" cy="2878420"/>
          </a:xfrm>
        </p:grpSpPr>
        <p:grpSp>
          <p:nvGrpSpPr>
            <p:cNvPr id="77" name="Grupp 76"/>
            <p:cNvGrpSpPr/>
            <p:nvPr/>
          </p:nvGrpSpPr>
          <p:grpSpPr>
            <a:xfrm>
              <a:off x="3435188" y="2226725"/>
              <a:ext cx="5333500" cy="2878420"/>
              <a:chOff x="4458200" y="2311400"/>
              <a:chExt cx="5333500" cy="2878420"/>
            </a:xfrm>
          </p:grpSpPr>
          <p:sp>
            <p:nvSpPr>
              <p:cNvPr id="89" name="Rektangel med rundade hörn 88"/>
              <p:cNvSpPr/>
              <p:nvPr/>
            </p:nvSpPr>
            <p:spPr>
              <a:xfrm>
                <a:off x="8246200" y="2856300"/>
                <a:ext cx="1545500" cy="167760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200" dirty="0">
                    <a:solidFill>
                      <a:prstClr val="white"/>
                    </a:solidFill>
                    <a:latin typeface="Arial"/>
                  </a:rPr>
                  <a:t>On market</a:t>
                </a:r>
              </a:p>
              <a:p>
                <a:pPr marL="128588" indent="-128588" algn="ctr" defTabSz="68580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400 kg </a:t>
                </a:r>
              </a:p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+ Sustainability certificate for 200 kg </a:t>
                </a:r>
              </a:p>
            </p:txBody>
          </p:sp>
          <p:sp>
            <p:nvSpPr>
              <p:cNvPr id="90" name="Rektangel med rundade hörn 89"/>
              <p:cNvSpPr/>
              <p:nvPr/>
            </p:nvSpPr>
            <p:spPr>
              <a:xfrm>
                <a:off x="4458200" y="2692900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cxnSp>
            <p:nvCxnSpPr>
              <p:cNvPr id="91" name="Rak 90"/>
              <p:cNvCxnSpPr/>
              <p:nvPr/>
            </p:nvCxnSpPr>
            <p:spPr>
              <a:xfrm flipH="1">
                <a:off x="633730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ak 91"/>
              <p:cNvCxnSpPr/>
              <p:nvPr/>
            </p:nvCxnSpPr>
            <p:spPr>
              <a:xfrm>
                <a:off x="7512050" y="2735950"/>
                <a:ext cx="12700" cy="1980000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ktangel med rundade hörn 92"/>
              <p:cNvSpPr/>
              <p:nvPr/>
            </p:nvSpPr>
            <p:spPr>
              <a:xfrm>
                <a:off x="4458200" y="3342222"/>
                <a:ext cx="1080000" cy="4670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Sustainable source</a:t>
                </a:r>
              </a:p>
            </p:txBody>
          </p:sp>
          <p:sp>
            <p:nvSpPr>
              <p:cNvPr id="94" name="Rektangel med rundade hörn 93"/>
              <p:cNvSpPr/>
              <p:nvPr/>
            </p:nvSpPr>
            <p:spPr>
              <a:xfrm>
                <a:off x="4458200" y="3962494"/>
                <a:ext cx="1080000" cy="778497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900" dirty="0">
                    <a:solidFill>
                      <a:prstClr val="white"/>
                    </a:solidFill>
                    <a:latin typeface="Arial"/>
                  </a:rPr>
                  <a:t>Non-Sustainable source</a:t>
                </a:r>
              </a:p>
            </p:txBody>
          </p:sp>
          <p:sp>
            <p:nvSpPr>
              <p:cNvPr id="96" name="textruta 95"/>
              <p:cNvSpPr txBox="1"/>
              <p:nvPr/>
            </p:nvSpPr>
            <p:spPr>
              <a:xfrm>
                <a:off x="5645149" y="3548762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  <p:sp>
            <p:nvSpPr>
              <p:cNvPr id="97" name="textruta 96"/>
              <p:cNvSpPr txBox="1"/>
              <p:nvPr/>
            </p:nvSpPr>
            <p:spPr>
              <a:xfrm>
                <a:off x="5670549" y="4365838"/>
                <a:ext cx="1130301" cy="3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200 KG</a:t>
                </a:r>
              </a:p>
            </p:txBody>
          </p:sp>
          <p:sp>
            <p:nvSpPr>
              <p:cNvPr id="98" name="textruta 97"/>
              <p:cNvSpPr txBox="1"/>
              <p:nvPr/>
            </p:nvSpPr>
            <p:spPr>
              <a:xfrm>
                <a:off x="6337300" y="4457700"/>
                <a:ext cx="1244600" cy="73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Point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of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contact</a:t>
                </a:r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 / </a:t>
                </a:r>
                <a:r>
                  <a:rPr lang="sv-SE" sz="9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intermediary</a:t>
                </a:r>
                <a:endParaRPr lang="sv-SE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99" name="textruta 98"/>
              <p:cNvSpPr txBox="1"/>
              <p:nvPr/>
            </p:nvSpPr>
            <p:spPr>
              <a:xfrm>
                <a:off x="5532512" y="2311400"/>
                <a:ext cx="2713688" cy="46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/>
                  </a:rPr>
                  <a:t>Certificate trading</a:t>
                </a:r>
              </a:p>
            </p:txBody>
          </p:sp>
          <p:sp>
            <p:nvSpPr>
              <p:cNvPr id="95" name="textruta 94"/>
              <p:cNvSpPr txBox="1"/>
              <p:nvPr/>
            </p:nvSpPr>
            <p:spPr>
              <a:xfrm>
                <a:off x="5657849" y="2943439"/>
                <a:ext cx="1130301" cy="33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sv-SE" sz="9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</a:rPr>
                  <a:t>100 KG</a:t>
                </a:r>
              </a:p>
            </p:txBody>
          </p:sp>
        </p:grpSp>
        <p:cxnSp>
          <p:nvCxnSpPr>
            <p:cNvPr id="78" name="Rak pil 77"/>
            <p:cNvCxnSpPr/>
            <p:nvPr/>
          </p:nvCxnSpPr>
          <p:spPr>
            <a:xfrm flipV="1">
              <a:off x="6261277" y="4152524"/>
              <a:ext cx="180000" cy="276911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79"/>
            <p:cNvCxnSpPr>
              <a:cxnSpLocks/>
            </p:cNvCxnSpPr>
            <p:nvPr/>
          </p:nvCxnSpPr>
          <p:spPr>
            <a:xfrm>
              <a:off x="4467036" y="2878225"/>
              <a:ext cx="139335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80"/>
            <p:cNvCxnSpPr/>
            <p:nvPr/>
          </p:nvCxnSpPr>
          <p:spPr>
            <a:xfrm>
              <a:off x="4509500" y="3495355"/>
              <a:ext cx="1345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81"/>
            <p:cNvCxnSpPr/>
            <p:nvPr/>
          </p:nvCxnSpPr>
          <p:spPr>
            <a:xfrm>
              <a:off x="5833301" y="2885150"/>
              <a:ext cx="0" cy="7561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Vinklad  82"/>
            <p:cNvCxnSpPr>
              <a:cxnSpLocks/>
            </p:cNvCxnSpPr>
            <p:nvPr/>
          </p:nvCxnSpPr>
          <p:spPr>
            <a:xfrm flipV="1">
              <a:off x="4511863" y="3609738"/>
              <a:ext cx="1321438" cy="714639"/>
            </a:xfrm>
            <a:prstGeom prst="bentConnector3">
              <a:avLst>
                <a:gd name="adj1" fmla="val 99960"/>
              </a:avLst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pil 83"/>
            <p:cNvCxnSpPr/>
            <p:nvPr/>
          </p:nvCxnSpPr>
          <p:spPr>
            <a:xfrm>
              <a:off x="5801590" y="3529452"/>
              <a:ext cx="1219200" cy="0"/>
            </a:xfrm>
            <a:prstGeom prst="straightConnector1">
              <a:avLst/>
            </a:prstGeom>
            <a:ln w="190500"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Lodrät skriftrulle 84"/>
            <p:cNvSpPr/>
            <p:nvPr/>
          </p:nvSpPr>
          <p:spPr>
            <a:xfrm>
              <a:off x="5978211" y="2771624"/>
              <a:ext cx="1056349" cy="384132"/>
            </a:xfrm>
            <a:prstGeom prst="verticalScroll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900" dirty="0">
                  <a:solidFill>
                    <a:prstClr val="white"/>
                  </a:solidFill>
                  <a:latin typeface="Arial"/>
                </a:rPr>
                <a:t>Certificate</a:t>
              </a:r>
            </a:p>
          </p:txBody>
        </p:sp>
        <p:cxnSp>
          <p:nvCxnSpPr>
            <p:cNvPr id="86" name="Rak pil 85"/>
            <p:cNvCxnSpPr>
              <a:stCxn id="93" idx="3"/>
            </p:cNvCxnSpPr>
            <p:nvPr/>
          </p:nvCxnSpPr>
          <p:spPr>
            <a:xfrm flipV="1">
              <a:off x="4515188" y="3067479"/>
              <a:ext cx="1433605" cy="423617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pil 87"/>
            <p:cNvCxnSpPr>
              <a:stCxn id="85" idx="3"/>
            </p:cNvCxnSpPr>
            <p:nvPr/>
          </p:nvCxnSpPr>
          <p:spPr>
            <a:xfrm>
              <a:off x="6986544" y="2963690"/>
              <a:ext cx="423659" cy="54453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pil 78"/>
            <p:cNvCxnSpPr/>
            <p:nvPr/>
          </p:nvCxnSpPr>
          <p:spPr>
            <a:xfrm flipH="1" flipV="1">
              <a:off x="5375562" y="4152461"/>
              <a:ext cx="180000" cy="27697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pil 86"/>
            <p:cNvCxnSpPr/>
            <p:nvPr/>
          </p:nvCxnSpPr>
          <p:spPr>
            <a:xfrm flipV="1">
              <a:off x="4515188" y="2987440"/>
              <a:ext cx="1421400" cy="23752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1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E54B3-9129-4BF7-9DC3-D482F27C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496291"/>
            <a:ext cx="7112000" cy="280900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Traceability </a:t>
            </a:r>
            <a:r>
              <a:rPr lang="en-US" dirty="0"/>
              <a:t>- Ability to trace the history, application or location or Source(s) of a product through the supply chain (ISO 9001)</a:t>
            </a:r>
          </a:p>
          <a:p>
            <a:pPr marL="0" indent="0">
              <a:buNone/>
            </a:pPr>
            <a:r>
              <a:rPr lang="en-US" b="1" dirty="0"/>
              <a:t>Chain of custody </a:t>
            </a:r>
            <a:r>
              <a:rPr lang="en-US" dirty="0"/>
              <a:t>– Sequence of responsibilities for, and control of input and output as they move through each step in the relevant supply chain (ISO 13065)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0854A10-9A46-4029-94F7-A78BBA6E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ono"/>
                <a:ea typeface="Roboto Mono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1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C68FBC3-69FA-43F8-A123-99E5A4BF3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7" y="465530"/>
            <a:ext cx="6188587" cy="437317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849FE1C-2731-4AE6-92BF-4424904BB3DA}"/>
              </a:ext>
            </a:extLst>
          </p:cNvPr>
          <p:cNvSpPr txBox="1"/>
          <p:nvPr/>
        </p:nvSpPr>
        <p:spPr>
          <a:xfrm>
            <a:off x="221673" y="4838700"/>
            <a:ext cx="382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Källa: </a:t>
            </a:r>
            <a:r>
              <a:rPr lang="en-GB" sz="1200" dirty="0">
                <a:hlinkClick r:id="rId4"/>
              </a:rPr>
              <a:t>https://utz.org/?attachment_id=3559</a:t>
            </a:r>
            <a:endParaRPr lang="en-GB" sz="1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AD634B-ABD0-4C28-BA17-255085B8F869}"/>
              </a:ext>
            </a:extLst>
          </p:cNvPr>
          <p:cNvSpPr txBox="1">
            <a:spLocks/>
          </p:cNvSpPr>
          <p:nvPr/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sv-SE" sz="800" smtClean="0">
                <a:latin typeface="Roboto Mono" pitchFamily="2" charset="0"/>
                <a:ea typeface="Roboto Mono" pitchFamily="2" charset="0"/>
              </a:rPr>
              <a:pPr/>
              <a:t>6</a:t>
            </a:fld>
            <a:endParaRPr lang="sv-SE" sz="800" dirty="0">
              <a:latin typeface="Roboto Mono" pitchFamily="2" charset="0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E7852-5899-4975-911C-4450CD01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Blockkedja - Egenskaper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436A97-5833-49D6-89B4-EC0B91BC9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sv-SE" dirty="0"/>
              <a:t>En </a:t>
            </a:r>
            <a:r>
              <a:rPr lang="sv-SE" dirty="0">
                <a:solidFill>
                  <a:schemeClr val="accent2"/>
                </a:solidFill>
              </a:rPr>
              <a:t>oföränderlig delad liggare </a:t>
            </a:r>
            <a:r>
              <a:rPr lang="sv-SE" dirty="0"/>
              <a:t>(databas) där varje fakta eller transaktion är </a:t>
            </a:r>
            <a:r>
              <a:rPr lang="sv-SE" dirty="0" err="1"/>
              <a:t>tidsstämplad</a:t>
            </a:r>
            <a:r>
              <a:rPr lang="sv-SE" dirty="0"/>
              <a:t> och distribuerad hos flera aktörer som gemensamt och i samarbete håller den uppdaterad.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sv-SE" b="1" dirty="0"/>
              <a:t>Ger fördelar när:</a:t>
            </a:r>
          </a:p>
          <a:p>
            <a:pPr>
              <a:spcBef>
                <a:spcPts val="800"/>
              </a:spcBef>
            </a:pPr>
            <a:r>
              <a:rPr lang="sv-SE" dirty="0">
                <a:solidFill>
                  <a:schemeClr val="accent2"/>
                </a:solidFill>
              </a:rPr>
              <a:t>Det inte finns någon enhet som alla andra kan lita på för att hålla i liggaren</a:t>
            </a:r>
            <a:r>
              <a:rPr lang="sv-SE" dirty="0"/>
              <a:t>.</a:t>
            </a:r>
          </a:p>
          <a:p>
            <a:pPr>
              <a:spcBef>
                <a:spcPts val="800"/>
              </a:spcBef>
            </a:pPr>
            <a:r>
              <a:rPr lang="sv-SE" dirty="0"/>
              <a:t>Det är kritiskt att ha ett manipuleringssäkert register för fakta och transaktioner.</a:t>
            </a:r>
          </a:p>
          <a:p>
            <a:pPr>
              <a:spcBef>
                <a:spcPts val="800"/>
              </a:spcBef>
            </a:pPr>
            <a:r>
              <a:rPr lang="sv-SE" dirty="0">
                <a:solidFill>
                  <a:schemeClr val="accent2"/>
                </a:solidFill>
              </a:rPr>
              <a:t>Det är viktigt att man inte kan fuska med reglerna för transaktioner, som att sälja samma sak två gånger (det som konsumeras ska inte kunna konsumeras igen).</a:t>
            </a:r>
          </a:p>
          <a:p>
            <a:pPr>
              <a:spcBef>
                <a:spcPts val="800"/>
              </a:spcBef>
            </a:pPr>
            <a:r>
              <a:rPr lang="sv-SE" dirty="0"/>
              <a:t>Det är viktigt att ha full insyn in en process av transaktioner. </a:t>
            </a:r>
          </a:p>
          <a:p>
            <a:pPr marL="0" indent="0">
              <a:spcBef>
                <a:spcPts val="800"/>
              </a:spcBef>
              <a:buNone/>
            </a:pPr>
            <a:endParaRPr lang="sv-SE" dirty="0"/>
          </a:p>
          <a:p>
            <a:pPr marL="0" indent="0">
              <a:spcBef>
                <a:spcPts val="800"/>
              </a:spcBef>
              <a:buNone/>
            </a:pP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02EAA9-98CA-491B-9BA5-A1E8505A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ono"/>
                <a:ea typeface="Roboto Mono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ono"/>
              <a:ea typeface="Roboto Mo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0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084A43-D852-496A-A226-F794F456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Blockkedja - Slutsats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A43E48-5ADC-477C-B6E5-76F62464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28800"/>
            <a:ext cx="3302000" cy="255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Kan</a:t>
            </a:r>
          </a:p>
          <a:p>
            <a:r>
              <a:rPr lang="sv-SE" dirty="0"/>
              <a:t>Skapa ökad transparens </a:t>
            </a:r>
          </a:p>
          <a:p>
            <a:r>
              <a:rPr lang="sv-SE" dirty="0"/>
              <a:t>Ge skydd mot manipulation av IT-systemet (databasen)</a:t>
            </a:r>
          </a:p>
          <a:p>
            <a:pPr marL="0" indent="0">
              <a:buNone/>
            </a:pPr>
            <a:r>
              <a:rPr lang="sv-SE" b="1" dirty="0"/>
              <a:t>Kan inte</a:t>
            </a:r>
          </a:p>
          <a:p>
            <a:r>
              <a:rPr lang="sv-SE" dirty="0">
                <a:solidFill>
                  <a:schemeClr val="accent2"/>
                </a:solidFill>
              </a:rPr>
              <a:t>Verifiera att de data som läggs till i blockkedjan är korrekta</a:t>
            </a:r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CA8FB5-A4F0-48B4-B3DB-E7D0D57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Mono"/>
                <a:ea typeface="Roboto Mono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Mono"/>
              <a:ea typeface="Roboto Mono" pitchFamily="2" charset="0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07B88B-E6B9-4C02-A047-B7CD95C826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500" b="1" dirty="0" err="1"/>
              <a:t>Slutsats</a:t>
            </a:r>
            <a:r>
              <a:rPr lang="en-GB" sz="1500" b="1" dirty="0"/>
              <a:t> </a:t>
            </a:r>
            <a:r>
              <a:rPr lang="en-GB" sz="1500" dirty="0"/>
              <a:t> </a:t>
            </a:r>
          </a:p>
          <a:p>
            <a:r>
              <a:rPr lang="sv-SE" dirty="0" err="1"/>
              <a:t>Blockchain</a:t>
            </a:r>
            <a:r>
              <a:rPr lang="sv-SE" dirty="0"/>
              <a:t> är potentiellt intressant.</a:t>
            </a:r>
          </a:p>
          <a:p>
            <a:pPr lvl="1"/>
            <a:r>
              <a:rPr lang="sv-SE" dirty="0"/>
              <a:t>Skapa förtroende i IT-systemet mellan organisationer som kanske inte helt litar på varandra</a:t>
            </a:r>
          </a:p>
          <a:p>
            <a:pPr lvl="1"/>
            <a:r>
              <a:rPr lang="sv-SE" dirty="0"/>
              <a:t>Värdekedjorna är geografiskt och organisatoriskt distribuerade.</a:t>
            </a:r>
          </a:p>
          <a:p>
            <a:r>
              <a:rPr lang="sv-SE" dirty="0"/>
              <a:t>Men: Ändå behov av ledningssystem, revision och certifiering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0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D6B56-BE41-4ED2-96CD-3D622FE8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det övergripande syftet? 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F1F14C-FC9D-4787-A9B6-F281555E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Vi ska utveckla…</a:t>
            </a:r>
          </a:p>
          <a:p>
            <a:r>
              <a:rPr lang="sv-SE" b="1" dirty="0">
                <a:solidFill>
                  <a:schemeClr val="bg1"/>
                </a:solidFill>
              </a:rPr>
              <a:t>Ett system där hållbara aktörer främjas, vilket i sin tur främjar utvecklingen av en hållbar industri.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Vi ska inte begränsa oss till…</a:t>
            </a:r>
          </a:p>
          <a:p>
            <a:r>
              <a:rPr lang="sv-SE" dirty="0">
                <a:solidFill>
                  <a:schemeClr val="bg1"/>
                </a:solidFill>
              </a:rPr>
              <a:t>Ett spårbarhetssystem för hållbart producerad metaller (vilket i sin tur främjar hållbara aktörer och främjar utvecklingen av en hållbar industri). </a:t>
            </a:r>
          </a:p>
          <a:p>
            <a:r>
              <a:rPr lang="sv-SE" dirty="0">
                <a:solidFill>
                  <a:schemeClr val="bg1"/>
                </a:solidFill>
              </a:rPr>
              <a:t>Ett hållbarhetsmärke </a:t>
            </a:r>
          </a:p>
          <a:p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07B367-7F01-480D-B6DC-1112C781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ono"/>
                <a:ea typeface="Roboto Mono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ono"/>
              <a:ea typeface="Roboto Mono" pitchFamily="2" charset="0"/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15AF9E0A-A996-4A95-8806-1F78F9DD83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413094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">
  <a:themeElements>
    <a:clrScheme name="RIS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8B94"/>
      </a:accent1>
      <a:accent2>
        <a:srgbClr val="DF2351"/>
      </a:accent2>
      <a:accent3>
        <a:srgbClr val="FFE200"/>
      </a:accent3>
      <a:accent4>
        <a:srgbClr val="E6F2EC"/>
      </a:accent4>
      <a:accent5>
        <a:srgbClr val="FBE2D8"/>
      </a:accent5>
      <a:accent6>
        <a:srgbClr val="FFF5D4"/>
      </a:accent6>
      <a:hlink>
        <a:srgbClr val="000000"/>
      </a:hlink>
      <a:folHlink>
        <a:srgbClr val="000000"/>
      </a:folHlink>
    </a:clrScheme>
    <a:fontScheme name="RISE">
      <a:majorFont>
        <a:latin typeface="Code Pro Bold L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Lato 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369E3E0-E6EE-4718-84D2-0666E78C16F6}" vid="{A84735F1-B993-4B89-9326-AAC4AAA20BCF}"/>
    </a:ext>
  </a:extLst>
</a:theme>
</file>

<file path=ppt/theme/theme2.xml><?xml version="1.0" encoding="utf-8"?>
<a:theme xmlns:a="http://schemas.openxmlformats.org/drawingml/2006/main" name="1_RISE_PPT_mall_SV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utan-sidor_161219.potx" id="{2ABCF344-06D0-4B46-AC6E-D5F8997FB4A3}" vid="{7365DF9F-51ED-4A1D-841F-367540C5AB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RISE_PPT_16-9_181220</Template>
  <TotalTime>0</TotalTime>
  <Words>907</Words>
  <Application>Microsoft Office PowerPoint</Application>
  <PresentationFormat>On-screen Show (16:9)</PresentationFormat>
  <Paragraphs>258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Code Pro Bold LC</vt:lpstr>
      <vt:lpstr>Georgia</vt:lpstr>
      <vt:lpstr>Lato Regular</vt:lpstr>
      <vt:lpstr>Roboto Mono</vt:lpstr>
      <vt:lpstr>Wingdings</vt:lpstr>
      <vt:lpstr>RISE</vt:lpstr>
      <vt:lpstr>1_RISE_PPT_mall_SV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Blockkedja - Egenskaper</vt:lpstr>
      <vt:lpstr>Blockkedja - Slutsats</vt:lpstr>
      <vt:lpstr>Vad är det övergripande syftet? </vt:lpstr>
      <vt:lpstr>Förutsättningar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balance approach </vt:lpstr>
      <vt:lpstr>Mass balance approach </vt:lpstr>
      <vt:lpstr>Draft Pilot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2019-06-05T07:54:17Z</dcterms:created>
  <dcterms:modified xsi:type="dcterms:W3CDTF">2019-06-05T07:55:25Z</dcterms:modified>
  <cp:category/>
  <cp:contentStatus/>
</cp:coreProperties>
</file>