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5" r:id="rId1"/>
  </p:sldMasterIdLst>
  <p:notesMasterIdLst>
    <p:notesMasterId r:id="rId7"/>
  </p:notesMasterIdLst>
  <p:sldIdLst>
    <p:sldId id="429" r:id="rId2"/>
    <p:sldId id="430" r:id="rId3"/>
    <p:sldId id="431" r:id="rId4"/>
    <p:sldId id="433" r:id="rId5"/>
    <p:sldId id="432" r:id="rId6"/>
  </p:sldIdLst>
  <p:sldSz cx="24384000" cy="13716000"/>
  <p:notesSz cx="6794500" cy="9931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A70B"/>
    <a:srgbClr val="527B88"/>
    <a:srgbClr val="186A8E"/>
    <a:srgbClr val="20A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5" autoAdjust="0"/>
    <p:restoredTop sz="85219" autoAdjust="0"/>
  </p:normalViewPr>
  <p:slideViewPr>
    <p:cSldViewPr snapToGrid="0" snapToObjects="1">
      <p:cViewPr varScale="1">
        <p:scale>
          <a:sx n="27" d="100"/>
          <a:sy n="27" d="100"/>
        </p:scale>
        <p:origin x="1204" y="60"/>
      </p:cViewPr>
      <p:guideLst>
        <p:guide orient="horz" pos="4320"/>
        <p:guide pos="76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40" d="100"/>
        <a:sy n="40" d="100"/>
      </p:scale>
      <p:origin x="0" y="-9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7" name="Shape 247"/>
          <p:cNvSpPr>
            <a:spLocks noGrp="1"/>
          </p:cNvSpPr>
          <p:nvPr>
            <p:ph type="body" sz="quarter" idx="1"/>
          </p:nvPr>
        </p:nvSpPr>
        <p:spPr>
          <a:xfrm>
            <a:off x="905934" y="4717415"/>
            <a:ext cx="4982633" cy="446913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819450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1_Blank to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ktangel"/>
          <p:cNvSpPr/>
          <p:nvPr/>
        </p:nvSpPr>
        <p:spPr>
          <a:xfrm>
            <a:off x="0" y="12444676"/>
            <a:ext cx="24384000" cy="1271324"/>
          </a:xfrm>
          <a:prstGeom prst="rect">
            <a:avLst/>
          </a:prstGeom>
          <a:gradFill>
            <a:gsLst>
              <a:gs pos="0">
                <a:srgbClr val="186A8E"/>
              </a:gs>
              <a:gs pos="100000">
                <a:srgbClr val="20A092"/>
              </a:gs>
            </a:gsLst>
            <a:lin ang="42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27" name="Titeltext"/>
          <p:cNvSpPr txBox="1">
            <a:spLocks noGrp="1"/>
          </p:cNvSpPr>
          <p:nvPr>
            <p:ph type="body" sz="quarter" idx="13"/>
          </p:nvPr>
        </p:nvSpPr>
        <p:spPr>
          <a:xfrm>
            <a:off x="4999431" y="1109935"/>
            <a:ext cx="15083502" cy="143006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5000" b="1">
                <a:solidFill>
                  <a:srgbClr val="186A8E"/>
                </a:solidFill>
                <a:latin typeface="+mn-lt"/>
                <a:ea typeface="+mn-ea"/>
                <a:cs typeface="+mn-cs"/>
                <a:sym typeface="Verdana"/>
              </a:defRPr>
            </a:lvl1pPr>
          </a:lstStyle>
          <a:p>
            <a:r>
              <a:rPr dirty="0" err="1"/>
              <a:t>Titeltext</a:t>
            </a:r>
            <a:endParaRPr dirty="0"/>
          </a:p>
        </p:txBody>
      </p:sp>
      <p:sp>
        <p:nvSpPr>
          <p:cNvPr id="128" name="Brödtext"/>
          <p:cNvSpPr txBox="1">
            <a:spLocks noGrp="1"/>
          </p:cNvSpPr>
          <p:nvPr>
            <p:ph type="body" sz="half" idx="14" hasCustomPrompt="1"/>
          </p:nvPr>
        </p:nvSpPr>
        <p:spPr>
          <a:xfrm>
            <a:off x="4999431" y="2849173"/>
            <a:ext cx="15083502" cy="5727700"/>
          </a:xfrm>
          <a:prstGeom prst="rect">
            <a:avLst/>
          </a:prstGeom>
        </p:spPr>
        <p:txBody>
          <a:bodyPr>
            <a:noAutofit/>
          </a:bodyPr>
          <a:lstStyle>
            <a:lvl1pPr marL="457200" marR="0" indent="-4572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000" b="0" i="0" u="none" strike="noStrike" cap="none" spc="0" baseline="0" dirty="0">
                <a:ln>
                  <a:noFill/>
                </a:ln>
                <a:solidFill>
                  <a:srgbClr val="3A3937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1pPr>
          </a:lstStyle>
          <a:p>
            <a:r>
              <a:rPr dirty="0" err="1"/>
              <a:t>Brödtext</a:t>
            </a:r>
            <a:endParaRPr lang="sv-SE" dirty="0"/>
          </a:p>
          <a:p>
            <a:endParaRPr dirty="0"/>
          </a:p>
        </p:txBody>
      </p:sp>
      <p:pic>
        <p:nvPicPr>
          <p:cNvPr id="129" name="sipstrim-logo-neg.pdf" descr="sipstrim-logo-neg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4300" y="12600913"/>
            <a:ext cx="3983850" cy="9587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" name="sv-sip-logo-program-rgb-1076x160.png" descr="sv-sip-logo-program-rgb-1076x160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127171" y="12627092"/>
            <a:ext cx="6096160" cy="906493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617117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1_Blank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ktangel"/>
          <p:cNvSpPr/>
          <p:nvPr/>
        </p:nvSpPr>
        <p:spPr>
          <a:xfrm>
            <a:off x="0" y="12444676"/>
            <a:ext cx="24384000" cy="1271324"/>
          </a:xfrm>
          <a:prstGeom prst="rect">
            <a:avLst/>
          </a:prstGeom>
          <a:solidFill>
            <a:srgbClr val="186A8E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139" name="Bild" descr="Bild"/>
          <p:cNvPicPr>
            <a:picLocks noChangeAspect="1"/>
          </p:cNvPicPr>
          <p:nvPr/>
        </p:nvPicPr>
        <p:blipFill>
          <a:blip r:embed="rId2">
            <a:alphaModFix amt="20000"/>
            <a:extLst/>
          </a:blip>
          <a:stretch>
            <a:fillRect/>
          </a:stretch>
        </p:blipFill>
        <p:spPr>
          <a:xfrm>
            <a:off x="183692" y="7785650"/>
            <a:ext cx="3900713" cy="4680855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Titeltext"/>
          <p:cNvSpPr txBox="1">
            <a:spLocks noGrp="1"/>
          </p:cNvSpPr>
          <p:nvPr>
            <p:ph type="body" sz="quarter" idx="13"/>
          </p:nvPr>
        </p:nvSpPr>
        <p:spPr>
          <a:xfrm>
            <a:off x="5012268" y="1111575"/>
            <a:ext cx="15104532" cy="142842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none" spc="0" baseline="0" dirty="0">
                <a:ln>
                  <a:noFill/>
                </a:ln>
                <a:solidFill>
                  <a:srgbClr val="186A8E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1pPr>
          </a:lstStyle>
          <a:p>
            <a:r>
              <a:rPr dirty="0" err="1"/>
              <a:t>Titeltext</a:t>
            </a:r>
            <a:endParaRPr dirty="0"/>
          </a:p>
        </p:txBody>
      </p:sp>
      <p:sp>
        <p:nvSpPr>
          <p:cNvPr id="141" name="Brödtext"/>
          <p:cNvSpPr txBox="1">
            <a:spLocks noGrp="1"/>
          </p:cNvSpPr>
          <p:nvPr>
            <p:ph type="body" sz="half" idx="14"/>
          </p:nvPr>
        </p:nvSpPr>
        <p:spPr>
          <a:xfrm>
            <a:off x="5012268" y="2884679"/>
            <a:ext cx="15104532" cy="57277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000" b="0" i="0" u="none" strike="noStrike" cap="none" spc="0" baseline="0" dirty="0">
                <a:ln>
                  <a:noFill/>
                </a:ln>
                <a:solidFill>
                  <a:srgbClr val="3A3937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1pPr>
          </a:lstStyle>
          <a:p>
            <a:r>
              <a:rPr dirty="0" err="1"/>
              <a:t>Brödtext</a:t>
            </a:r>
            <a:endParaRPr dirty="0"/>
          </a:p>
        </p:txBody>
      </p:sp>
      <p:pic>
        <p:nvPicPr>
          <p:cNvPr id="142" name="sipstrim-logo-neg.pdf" descr="sipstrim-logo-neg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64300" y="12600913"/>
            <a:ext cx="3983850" cy="9587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sv-sip-logo-program-rgb-1076x160.png" descr="sv-sip-logo-program-rgb-1076x160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8127171" y="12627092"/>
            <a:ext cx="6096160" cy="906493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751403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lank to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  <p:pic>
        <p:nvPicPr>
          <p:cNvPr id="13" name="sipstrim-logo-neg.pdf" descr="sipstrim-logo-neg.pdf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992982" y="12371789"/>
            <a:ext cx="4133038" cy="994648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Rektangel"/>
          <p:cNvSpPr/>
          <p:nvPr userDrawn="1"/>
        </p:nvSpPr>
        <p:spPr>
          <a:xfrm>
            <a:off x="0" y="-1"/>
            <a:ext cx="8123585" cy="13716001"/>
          </a:xfrm>
          <a:prstGeom prst="rect">
            <a:avLst/>
          </a:prstGeom>
          <a:gradFill>
            <a:gsLst>
              <a:gs pos="0">
                <a:srgbClr val="186A8E"/>
              </a:gs>
              <a:gs pos="100000">
                <a:srgbClr val="20A092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" name="Titeltext"/>
          <p:cNvSpPr txBox="1">
            <a:spLocks noGrp="1"/>
          </p:cNvSpPr>
          <p:nvPr>
            <p:ph type="body" sz="quarter" idx="15"/>
          </p:nvPr>
        </p:nvSpPr>
        <p:spPr>
          <a:xfrm>
            <a:off x="0" y="5988380"/>
            <a:ext cx="8123586" cy="1739240"/>
          </a:xfrm>
          <a:prstGeom prst="rect">
            <a:avLst/>
          </a:prstGeom>
          <a:effectLst>
            <a:outerShdw blurRad="152400" dist="25400" dir="5400000" rotWithShape="0">
              <a:srgbClr val="000000">
                <a:alpha val="27050"/>
              </a:srgbClr>
            </a:outerShdw>
          </a:effectLst>
        </p:spPr>
        <p:txBody>
          <a:bodyPr anchor="ctr">
            <a:noAutofit/>
          </a:bodyPr>
          <a:lstStyle>
            <a:lvl1pPr>
              <a:defRPr sz="6000" b="1">
                <a:solidFill>
                  <a:srgbClr val="FFFFFF"/>
                </a:solidFill>
                <a:latin typeface="+mn-lt"/>
                <a:ea typeface="+mn-ea"/>
                <a:cs typeface="+mn-cs"/>
                <a:sym typeface="Verdana"/>
              </a:defRPr>
            </a:lvl1pPr>
          </a:lstStyle>
          <a:p>
            <a:r>
              <a:rPr dirty="0" err="1"/>
              <a:t>Titeltext</a:t>
            </a:r>
            <a:endParaRPr dirty="0"/>
          </a:p>
        </p:txBody>
      </p:sp>
      <p:pic>
        <p:nvPicPr>
          <p:cNvPr id="16" name="Bild" descr="Bild"/>
          <p:cNvPicPr>
            <a:picLocks noChangeAspect="1"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3407642" y="3041149"/>
            <a:ext cx="1308301" cy="15699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sipstrim-logo-neg.pdf" descr="sipstrim-logo-neg.pdf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2145382" y="12524189"/>
            <a:ext cx="4133038" cy="994648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Titeltext"/>
          <p:cNvSpPr txBox="1">
            <a:spLocks noGrp="1"/>
          </p:cNvSpPr>
          <p:nvPr>
            <p:ph type="body" sz="quarter" idx="13"/>
          </p:nvPr>
        </p:nvSpPr>
        <p:spPr>
          <a:xfrm>
            <a:off x="9313333" y="1828801"/>
            <a:ext cx="12954000" cy="147319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none" spc="0" baseline="0" dirty="0">
                <a:ln>
                  <a:noFill/>
                </a:ln>
                <a:solidFill>
                  <a:srgbClr val="186A8E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1pPr>
          </a:lstStyle>
          <a:p>
            <a:r>
              <a:rPr dirty="0" err="1"/>
              <a:t>Titeltext</a:t>
            </a:r>
            <a:endParaRPr dirty="0"/>
          </a:p>
        </p:txBody>
      </p:sp>
      <p:sp>
        <p:nvSpPr>
          <p:cNvPr id="19" name="Brödtext"/>
          <p:cNvSpPr txBox="1">
            <a:spLocks noGrp="1"/>
          </p:cNvSpPr>
          <p:nvPr>
            <p:ph type="body" sz="half" idx="14"/>
          </p:nvPr>
        </p:nvSpPr>
        <p:spPr>
          <a:xfrm>
            <a:off x="9313333" y="3810000"/>
            <a:ext cx="12954000" cy="57277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000" b="0" i="0" u="none" strike="noStrike" cap="none" spc="0" baseline="0" dirty="0">
                <a:ln>
                  <a:noFill/>
                </a:ln>
                <a:solidFill>
                  <a:srgbClr val="3A3937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1pPr>
          </a:lstStyle>
          <a:p>
            <a:r>
              <a:rPr dirty="0" err="1"/>
              <a:t>Brödtext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1901602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ipstrim-logo-neg.pdf" descr="sipstrim-logo-neg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992982" y="12371789"/>
            <a:ext cx="4133038" cy="994648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el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rPr dirty="0" err="1"/>
              <a:t>Titeltext</a:t>
            </a:r>
            <a:endParaRPr dirty="0"/>
          </a:p>
        </p:txBody>
      </p:sp>
      <p:sp>
        <p:nvSpPr>
          <p:cNvPr id="5" name="Brödtext nivå ett…"/>
          <p:cNvSpPr txBox="1">
            <a:spLocks noGrp="1"/>
          </p:cNvSpPr>
          <p:nvPr>
            <p:ph type="body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 err="1"/>
              <a:t>Brödtext</a:t>
            </a:r>
            <a:r>
              <a:rPr dirty="0"/>
              <a:t> </a:t>
            </a:r>
            <a:r>
              <a:rPr dirty="0" err="1"/>
              <a:t>nivå</a:t>
            </a:r>
            <a:r>
              <a:rPr dirty="0"/>
              <a:t> </a:t>
            </a:r>
            <a:r>
              <a:rPr dirty="0" err="1"/>
              <a:t>ett</a:t>
            </a:r>
            <a:endParaRPr dirty="0"/>
          </a:p>
          <a:p>
            <a:pPr lvl="1"/>
            <a:r>
              <a:rPr dirty="0" err="1"/>
              <a:t>Brödtext</a:t>
            </a:r>
            <a:r>
              <a:rPr dirty="0"/>
              <a:t> </a:t>
            </a:r>
            <a:r>
              <a:rPr dirty="0" err="1"/>
              <a:t>nivå</a:t>
            </a:r>
            <a:r>
              <a:rPr dirty="0"/>
              <a:t> </a:t>
            </a:r>
            <a:r>
              <a:rPr dirty="0" err="1"/>
              <a:t>två</a:t>
            </a:r>
            <a:endParaRPr dirty="0"/>
          </a:p>
          <a:p>
            <a:pPr lvl="2"/>
            <a:r>
              <a:rPr dirty="0" err="1"/>
              <a:t>Brödtext</a:t>
            </a:r>
            <a:r>
              <a:rPr dirty="0"/>
              <a:t> </a:t>
            </a:r>
            <a:r>
              <a:rPr dirty="0" err="1"/>
              <a:t>nivå</a:t>
            </a:r>
            <a:r>
              <a:rPr dirty="0"/>
              <a:t> </a:t>
            </a:r>
            <a:r>
              <a:rPr dirty="0" err="1"/>
              <a:t>tre</a:t>
            </a:r>
            <a:endParaRPr dirty="0"/>
          </a:p>
          <a:p>
            <a:pPr lvl="3"/>
            <a:r>
              <a:rPr dirty="0" err="1"/>
              <a:t>Brödtext</a:t>
            </a:r>
            <a:r>
              <a:rPr dirty="0"/>
              <a:t> </a:t>
            </a:r>
            <a:r>
              <a:rPr dirty="0" err="1"/>
              <a:t>nivå</a:t>
            </a:r>
            <a:r>
              <a:rPr dirty="0"/>
              <a:t> </a:t>
            </a:r>
            <a:r>
              <a:rPr dirty="0" err="1"/>
              <a:t>fyra</a:t>
            </a:r>
            <a:endParaRPr dirty="0"/>
          </a:p>
          <a:p>
            <a:pPr lvl="4"/>
            <a:r>
              <a:rPr dirty="0" err="1"/>
              <a:t>Brödtext</a:t>
            </a:r>
            <a:r>
              <a:rPr dirty="0"/>
              <a:t> </a:t>
            </a:r>
            <a:r>
              <a:rPr dirty="0" err="1"/>
              <a:t>nivå</a:t>
            </a:r>
            <a:r>
              <a:rPr dirty="0"/>
              <a:t> fem</a:t>
            </a:r>
          </a:p>
        </p:txBody>
      </p:sp>
    </p:spTree>
    <p:extLst>
      <p:ext uri="{BB962C8B-B14F-4D97-AF65-F5344CB8AC3E}">
        <p14:creationId xmlns:p14="http://schemas.microsoft.com/office/powerpoint/2010/main" val="367612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96" r:id="rId3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186A8E"/>
          </a:solidFill>
          <a:uFillTx/>
          <a:latin typeface="+mj-lt"/>
          <a:ea typeface="+mn-ea"/>
          <a:cs typeface="+mn-cs"/>
          <a:sym typeface="Verdana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186A8E"/>
          </a:solidFill>
          <a:uFillTx/>
          <a:latin typeface="+mn-lt"/>
          <a:ea typeface="+mn-ea"/>
          <a:cs typeface="+mn-cs"/>
          <a:sym typeface="Verdana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186A8E"/>
          </a:solidFill>
          <a:uFillTx/>
          <a:latin typeface="+mn-lt"/>
          <a:ea typeface="+mn-ea"/>
          <a:cs typeface="+mn-cs"/>
          <a:sym typeface="Verdana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186A8E"/>
          </a:solidFill>
          <a:uFillTx/>
          <a:latin typeface="+mn-lt"/>
          <a:ea typeface="+mn-ea"/>
          <a:cs typeface="+mn-cs"/>
          <a:sym typeface="Verdana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186A8E"/>
          </a:solidFill>
          <a:uFillTx/>
          <a:latin typeface="+mn-lt"/>
          <a:ea typeface="+mn-ea"/>
          <a:cs typeface="+mn-cs"/>
          <a:sym typeface="Verdana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186A8E"/>
          </a:solidFill>
          <a:uFillTx/>
          <a:latin typeface="+mn-lt"/>
          <a:ea typeface="+mn-ea"/>
          <a:cs typeface="+mn-cs"/>
          <a:sym typeface="Verdana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186A8E"/>
          </a:solidFill>
          <a:uFillTx/>
          <a:latin typeface="+mn-lt"/>
          <a:ea typeface="+mn-ea"/>
          <a:cs typeface="+mn-cs"/>
          <a:sym typeface="Verdana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186A8E"/>
          </a:solidFill>
          <a:uFillTx/>
          <a:latin typeface="+mn-lt"/>
          <a:ea typeface="+mn-ea"/>
          <a:cs typeface="+mn-cs"/>
          <a:sym typeface="Verdana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186A8E"/>
          </a:solidFill>
          <a:uFillTx/>
          <a:latin typeface="+mn-lt"/>
          <a:ea typeface="+mn-ea"/>
          <a:cs typeface="+mn-cs"/>
          <a:sym typeface="Verdana"/>
        </a:defRPr>
      </a:lvl9pPr>
    </p:titleStyle>
    <p:body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Helvetica Neue"/>
          <a:cs typeface="Helvetica Neue"/>
          <a:sym typeface="Helvetica Neue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Helvetica Neue"/>
          <a:cs typeface="Helvetica Neue"/>
          <a:sym typeface="Helvetica Neue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Helvetica Neue"/>
          <a:cs typeface="Helvetica Neue"/>
          <a:sym typeface="Helvetica Neue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Helvetica Neue"/>
          <a:cs typeface="Helvetica Neue"/>
          <a:sym typeface="Helvetica Neue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Helvetica Neue"/>
          <a:cs typeface="Helvetica Neue"/>
          <a:sym typeface="Helvetica Neue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v-SE" dirty="0"/>
              <a:t>Programdag</a:t>
            </a:r>
          </a:p>
          <a:p>
            <a:r>
              <a:rPr lang="sv-SE" dirty="0"/>
              <a:t>2019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Gruvindustri och urfolk: regelverk, bäst praxis och social innovation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pPr defTabSz="914400">
              <a:spcBef>
                <a:spcPts val="1000"/>
              </a:spcBef>
            </a:pPr>
            <a:r>
              <a:rPr lang="sv-SE" sz="3600" b="1" dirty="0">
                <a:solidFill>
                  <a:srgbClr val="186A8E"/>
                </a:solidFill>
              </a:rPr>
              <a:t>Projektledare</a:t>
            </a:r>
          </a:p>
          <a:p>
            <a:pPr defTabSz="914400">
              <a:spcBef>
                <a:spcPts val="1000"/>
              </a:spcBef>
            </a:pPr>
            <a:r>
              <a:rPr lang="sv-SE" sz="3600" dirty="0"/>
              <a:t>Karin Beland Lindahl, Statsvetenskap, LTU</a:t>
            </a:r>
          </a:p>
          <a:p>
            <a:pPr defTabSz="914400">
              <a:spcBef>
                <a:spcPts val="1000"/>
              </a:spcBef>
            </a:pPr>
            <a:endParaRPr lang="sv-SE" dirty="0"/>
          </a:p>
          <a:p>
            <a:pPr defTabSz="914400">
              <a:spcBef>
                <a:spcPts val="1000"/>
              </a:spcBef>
            </a:pPr>
            <a:r>
              <a:rPr lang="sv-SE" sz="3600" b="1" dirty="0">
                <a:solidFill>
                  <a:srgbClr val="186A8E"/>
                </a:solidFill>
              </a:rPr>
              <a:t>Partners</a:t>
            </a:r>
          </a:p>
          <a:p>
            <a:r>
              <a:rPr lang="sv-SE" sz="3600" dirty="0"/>
              <a:t>University of Saskatchewan</a:t>
            </a:r>
          </a:p>
          <a:p>
            <a:r>
              <a:rPr lang="sv-SE" sz="3600" dirty="0"/>
              <a:t>University of Northern British Columbia</a:t>
            </a:r>
          </a:p>
          <a:p>
            <a:r>
              <a:rPr lang="sv-SE" sz="3600" dirty="0"/>
              <a:t>English River First Nation</a:t>
            </a:r>
          </a:p>
          <a:p>
            <a:r>
              <a:rPr lang="sv-SE" sz="3600" dirty="0"/>
              <a:t>Des Nedhe Development</a:t>
            </a:r>
          </a:p>
          <a:p>
            <a:r>
              <a:rPr lang="sv-SE" sz="3600" dirty="0"/>
              <a:t>Cameco</a:t>
            </a:r>
          </a:p>
          <a:p>
            <a:pPr defTabSz="914400">
              <a:spcBef>
                <a:spcPts val="1000"/>
              </a:spcBef>
            </a:pPr>
            <a:endParaRPr lang="sv-SE" sz="3600" dirty="0"/>
          </a:p>
          <a:p>
            <a:pPr defTabSz="914400">
              <a:spcBef>
                <a:spcPts val="1000"/>
              </a:spcBef>
            </a:pPr>
            <a:endParaRPr lang="sv-SE" sz="3600" b="1" dirty="0">
              <a:solidFill>
                <a:srgbClr val="186A8E"/>
              </a:solidFill>
            </a:endParaRPr>
          </a:p>
          <a:p>
            <a:pPr defTabSz="914400">
              <a:spcBef>
                <a:spcPts val="1000"/>
              </a:spcBef>
            </a:pPr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3968" y="12059478"/>
            <a:ext cx="10058400" cy="149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95462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Projektets syfte och mål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4"/>
          </p:nvPr>
        </p:nvSpPr>
        <p:spPr>
          <a:xfrm>
            <a:off x="760037" y="2979497"/>
            <a:ext cx="15104532" cy="5727700"/>
          </a:xfrm>
        </p:spPr>
        <p:txBody>
          <a:bodyPr/>
          <a:lstStyle/>
          <a:p>
            <a:pPr lvl="0"/>
            <a:r>
              <a:rPr lang="en-GB" sz="3600" b="1" dirty="0" err="1"/>
              <a:t>Att</a:t>
            </a:r>
            <a:r>
              <a:rPr lang="en-GB" sz="3600" b="1" dirty="0"/>
              <a:t> </a:t>
            </a:r>
            <a:r>
              <a:rPr lang="en-GB" sz="3600" b="1" dirty="0" err="1"/>
              <a:t>utveckla</a:t>
            </a:r>
            <a:r>
              <a:rPr lang="en-GB" sz="3600" b="1" dirty="0"/>
              <a:t> </a:t>
            </a:r>
            <a:r>
              <a:rPr lang="en-GB" sz="3600" b="1" dirty="0" err="1"/>
              <a:t>redskap</a:t>
            </a:r>
            <a:r>
              <a:rPr lang="en-GB" sz="3600" b="1" dirty="0"/>
              <a:t> </a:t>
            </a:r>
            <a:r>
              <a:rPr lang="en-GB" sz="3600" b="1" dirty="0" err="1"/>
              <a:t>för</a:t>
            </a:r>
            <a:r>
              <a:rPr lang="en-GB" sz="3600" b="1" dirty="0"/>
              <a:t> </a:t>
            </a:r>
            <a:r>
              <a:rPr lang="en-GB" sz="3600" b="1" dirty="0" err="1"/>
              <a:t>att</a:t>
            </a:r>
            <a:r>
              <a:rPr lang="en-GB" sz="3600" b="1" dirty="0"/>
              <a:t> </a:t>
            </a:r>
            <a:r>
              <a:rPr lang="en-GB" sz="3600" b="1" dirty="0" err="1"/>
              <a:t>hantera</a:t>
            </a:r>
            <a:r>
              <a:rPr lang="en-GB" sz="3600" b="1" dirty="0"/>
              <a:t> </a:t>
            </a:r>
            <a:r>
              <a:rPr lang="en-GB" sz="3600" b="1" dirty="0" err="1"/>
              <a:t>markanvändnings-konflikter</a:t>
            </a:r>
            <a:r>
              <a:rPr lang="en-GB" sz="3600" b="1" dirty="0"/>
              <a:t> </a:t>
            </a:r>
            <a:r>
              <a:rPr lang="en-GB" sz="3600" b="1" dirty="0" err="1"/>
              <a:t>som</a:t>
            </a:r>
            <a:r>
              <a:rPr lang="en-GB" sz="3600" b="1" dirty="0"/>
              <a:t> </a:t>
            </a:r>
            <a:r>
              <a:rPr lang="en-GB" sz="3600" b="1" dirty="0" err="1"/>
              <a:t>involverar</a:t>
            </a:r>
            <a:r>
              <a:rPr lang="en-GB" sz="3600" b="1" dirty="0"/>
              <a:t> </a:t>
            </a:r>
            <a:r>
              <a:rPr lang="en-GB" sz="3600" b="1" dirty="0" err="1"/>
              <a:t>gruvindustri</a:t>
            </a:r>
            <a:r>
              <a:rPr lang="en-GB" sz="3600" b="1" dirty="0"/>
              <a:t>, </a:t>
            </a:r>
            <a:r>
              <a:rPr lang="en-GB" sz="3600" b="1" dirty="0" err="1"/>
              <a:t>urfolk</a:t>
            </a:r>
            <a:r>
              <a:rPr lang="en-GB" sz="3600" b="1" dirty="0"/>
              <a:t> och stat -  </a:t>
            </a:r>
            <a:r>
              <a:rPr lang="en-GB" sz="3600" b="1" dirty="0" err="1"/>
              <a:t>jämföra</a:t>
            </a:r>
            <a:r>
              <a:rPr lang="en-GB" sz="3600" b="1" dirty="0"/>
              <a:t> 5 fall i Sverige och </a:t>
            </a:r>
            <a:r>
              <a:rPr lang="en-GB" sz="3600" b="1" dirty="0" err="1"/>
              <a:t>Kanada</a:t>
            </a:r>
            <a:r>
              <a:rPr lang="en-GB" sz="3600" b="1" dirty="0"/>
              <a:t> (SLO)</a:t>
            </a:r>
          </a:p>
          <a:p>
            <a:pPr lvl="0"/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err="1"/>
              <a:t>Hur</a:t>
            </a:r>
            <a:r>
              <a:rPr lang="en-GB" b="1" dirty="0"/>
              <a:t> ser </a:t>
            </a:r>
            <a:r>
              <a:rPr lang="en-GB" b="1" dirty="0" err="1"/>
              <a:t>samspelet</a:t>
            </a:r>
            <a:r>
              <a:rPr lang="en-GB" b="1" dirty="0"/>
              <a:t> </a:t>
            </a:r>
            <a:r>
              <a:rPr lang="en-GB" b="1" dirty="0" err="1"/>
              <a:t>mellan</a:t>
            </a:r>
            <a:r>
              <a:rPr lang="en-GB" b="1" dirty="0"/>
              <a:t> stat, </a:t>
            </a:r>
            <a:r>
              <a:rPr lang="en-GB" b="1" dirty="0" err="1"/>
              <a:t>urfolk</a:t>
            </a:r>
            <a:r>
              <a:rPr lang="en-GB" b="1" dirty="0"/>
              <a:t>, och </a:t>
            </a:r>
            <a:r>
              <a:rPr lang="en-GB" b="1" dirty="0" err="1"/>
              <a:t>företag</a:t>
            </a:r>
            <a:r>
              <a:rPr lang="en-GB" b="1" dirty="0"/>
              <a:t> </a:t>
            </a:r>
            <a:r>
              <a:rPr lang="en-GB" b="1" dirty="0" err="1"/>
              <a:t>ut</a:t>
            </a:r>
            <a:r>
              <a:rPr lang="en-GB" b="1" dirty="0"/>
              <a:t>?  </a:t>
            </a:r>
          </a:p>
          <a:p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err="1"/>
              <a:t>Vilken</a:t>
            </a:r>
            <a:r>
              <a:rPr lang="en-GB" b="1" dirty="0"/>
              <a:t> </a:t>
            </a:r>
            <a:r>
              <a:rPr lang="en-GB" b="1" dirty="0" err="1"/>
              <a:t>betydelse</a:t>
            </a:r>
            <a:r>
              <a:rPr lang="en-GB" b="1" dirty="0"/>
              <a:t> har </a:t>
            </a:r>
            <a:r>
              <a:rPr lang="en-GB" b="1" dirty="0" err="1"/>
              <a:t>urfolksrättigheter</a:t>
            </a:r>
            <a:r>
              <a:rPr lang="en-GB" b="1" dirty="0"/>
              <a:t> och </a:t>
            </a:r>
            <a:r>
              <a:rPr lang="en-GB" b="1" dirty="0" err="1"/>
              <a:t>regelverk</a:t>
            </a:r>
            <a:r>
              <a:rPr lang="en-GB" b="1" dirty="0"/>
              <a:t> </a:t>
            </a:r>
            <a:r>
              <a:rPr lang="en-GB" b="1" dirty="0" err="1"/>
              <a:t>för</a:t>
            </a:r>
            <a:r>
              <a:rPr lang="en-GB" b="1" dirty="0"/>
              <a:t> </a:t>
            </a:r>
            <a:r>
              <a:rPr lang="en-GB" b="1" dirty="0" err="1"/>
              <a:t>relationerna</a:t>
            </a:r>
            <a:r>
              <a:rPr lang="en-GB" b="1" dirty="0"/>
              <a:t> </a:t>
            </a:r>
            <a:r>
              <a:rPr lang="en-GB" b="1" dirty="0" err="1"/>
              <a:t>mellan</a:t>
            </a:r>
            <a:r>
              <a:rPr lang="en-GB" b="1" dirty="0"/>
              <a:t> </a:t>
            </a:r>
            <a:r>
              <a:rPr lang="en-GB" b="1" dirty="0" err="1"/>
              <a:t>företag</a:t>
            </a:r>
            <a:r>
              <a:rPr lang="en-GB" b="1" dirty="0"/>
              <a:t> och </a:t>
            </a:r>
            <a:r>
              <a:rPr lang="en-GB" b="1" dirty="0" err="1"/>
              <a:t>urfolk</a:t>
            </a:r>
            <a:r>
              <a:rPr lang="en-GB" b="1" dirty="0"/>
              <a:t>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5F610BD-1740-4966-B1D1-4CBB9DFADF4E}"/>
              </a:ext>
            </a:extLst>
          </p:cNvPr>
          <p:cNvGrpSpPr/>
          <p:nvPr/>
        </p:nvGrpSpPr>
        <p:grpSpPr>
          <a:xfrm>
            <a:off x="14365704" y="2540001"/>
            <a:ext cx="10018296" cy="9611894"/>
            <a:chOff x="1392589" y="857250"/>
            <a:chExt cx="6358823" cy="5285278"/>
          </a:xfrm>
        </p:grpSpPr>
        <p:sp>
          <p:nvSpPr>
            <p:cNvPr id="5" name="Isosceles Triangle 4">
              <a:extLst>
                <a:ext uri="{FF2B5EF4-FFF2-40B4-BE49-F238E27FC236}">
                  <a16:creationId xmlns:a16="http://schemas.microsoft.com/office/drawing/2014/main" id="{13FFCA75-DA88-485C-A393-9680A5943E85}"/>
                </a:ext>
              </a:extLst>
            </p:cNvPr>
            <p:cNvSpPr/>
            <p:nvPr/>
          </p:nvSpPr>
          <p:spPr>
            <a:xfrm>
              <a:off x="3052946" y="857250"/>
              <a:ext cx="3038109" cy="2430379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6" name="Isosceles Triangle 5">
              <a:extLst>
                <a:ext uri="{FF2B5EF4-FFF2-40B4-BE49-F238E27FC236}">
                  <a16:creationId xmlns:a16="http://schemas.microsoft.com/office/drawing/2014/main" id="{E0F0C66F-E031-475E-B9DE-F9FE4B5EF49F}"/>
                </a:ext>
              </a:extLst>
            </p:cNvPr>
            <p:cNvSpPr/>
            <p:nvPr/>
          </p:nvSpPr>
          <p:spPr>
            <a:xfrm>
              <a:off x="4713303" y="3570372"/>
              <a:ext cx="3038109" cy="2430379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8473FB08-F674-4877-A6CD-FAE2243166D1}"/>
                </a:ext>
              </a:extLst>
            </p:cNvPr>
            <p:cNvSpPr/>
            <p:nvPr/>
          </p:nvSpPr>
          <p:spPr>
            <a:xfrm>
              <a:off x="1392589" y="3562790"/>
              <a:ext cx="3038109" cy="2430379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8E2598B6-16D9-40BB-A06E-A8C2DF300B8B}"/>
                </a:ext>
              </a:extLst>
            </p:cNvPr>
            <p:cNvSpPr/>
            <p:nvPr/>
          </p:nvSpPr>
          <p:spPr>
            <a:xfrm rot="10800000">
              <a:off x="3404902" y="3612208"/>
              <a:ext cx="2325170" cy="1908829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1D62325-6058-477D-9968-C20F23F2093C}"/>
                </a:ext>
              </a:extLst>
            </p:cNvPr>
            <p:cNvSpPr txBox="1"/>
            <p:nvPr/>
          </p:nvSpPr>
          <p:spPr>
            <a:xfrm>
              <a:off x="4189395" y="2799263"/>
              <a:ext cx="1087909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700" b="1" dirty="0">
                  <a:solidFill>
                    <a:schemeClr val="bg1"/>
                  </a:solidFill>
                </a:rPr>
                <a:t>STAT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43EC0DC-2589-4EFD-943A-F0BBA99181AE}"/>
                </a:ext>
              </a:extLst>
            </p:cNvPr>
            <p:cNvSpPr txBox="1"/>
            <p:nvPr/>
          </p:nvSpPr>
          <p:spPr>
            <a:xfrm>
              <a:off x="4149402" y="3325415"/>
              <a:ext cx="905743" cy="2200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000" b="1" i="1" dirty="0">
                  <a:solidFill>
                    <a:schemeClr val="bg1">
                      <a:lumMod val="50000"/>
                    </a:schemeClr>
                  </a:solidFill>
                </a:rPr>
                <a:t>SAMSPEL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7E1C6A5-79A8-4E0B-B3F4-3C70A8FB7C20}"/>
                </a:ext>
              </a:extLst>
            </p:cNvPr>
            <p:cNvSpPr txBox="1"/>
            <p:nvPr/>
          </p:nvSpPr>
          <p:spPr>
            <a:xfrm rot="3478745">
              <a:off x="3387632" y="4479774"/>
              <a:ext cx="784659" cy="2539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000" b="1" i="1" dirty="0">
                  <a:solidFill>
                    <a:schemeClr val="bg1">
                      <a:lumMod val="50000"/>
                    </a:schemeClr>
                  </a:solidFill>
                </a:rPr>
                <a:t>SAMSPEL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A6214BD-A8FD-4718-A191-E61036D54E45}"/>
                </a:ext>
              </a:extLst>
            </p:cNvPr>
            <p:cNvSpPr txBox="1"/>
            <p:nvPr/>
          </p:nvSpPr>
          <p:spPr>
            <a:xfrm rot="18125725">
              <a:off x="4999889" y="4439643"/>
              <a:ext cx="784659" cy="2539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sv-SE" sz="2000" b="1" i="1" dirty="0">
                  <a:solidFill>
                    <a:schemeClr val="bg1">
                      <a:lumMod val="50000"/>
                    </a:schemeClr>
                  </a:solidFill>
                </a:rPr>
                <a:t>SAMSPEL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D59F46F-F524-4F7B-B6A0-DF69D90A4B8A}"/>
                </a:ext>
              </a:extLst>
            </p:cNvPr>
            <p:cNvSpPr txBox="1"/>
            <p:nvPr/>
          </p:nvSpPr>
          <p:spPr>
            <a:xfrm rot="3460868">
              <a:off x="2382105" y="4717129"/>
              <a:ext cx="2342967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700" b="1" dirty="0">
                  <a:solidFill>
                    <a:schemeClr val="bg1"/>
                  </a:solidFill>
                </a:rPr>
                <a:t>SAMEBY/FN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EE57128-F203-484D-BCCB-F136B7A0CD5F}"/>
                </a:ext>
              </a:extLst>
            </p:cNvPr>
            <p:cNvSpPr txBox="1"/>
            <p:nvPr/>
          </p:nvSpPr>
          <p:spPr>
            <a:xfrm rot="18056414">
              <a:off x="4750985" y="4381514"/>
              <a:ext cx="220288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700" b="1" dirty="0">
                  <a:solidFill>
                    <a:schemeClr val="bg1"/>
                  </a:solidFill>
                </a:rPr>
                <a:t>FÖRETAG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EE7CFF4-4769-4162-950A-AD9A62C345F8}"/>
                </a:ext>
              </a:extLst>
            </p:cNvPr>
            <p:cNvSpPr txBox="1"/>
            <p:nvPr/>
          </p:nvSpPr>
          <p:spPr>
            <a:xfrm>
              <a:off x="3435245" y="3595123"/>
              <a:ext cx="2334057" cy="355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800" b="1" dirty="0">
                  <a:solidFill>
                    <a:schemeClr val="tx1"/>
                  </a:solidFill>
                </a:rPr>
                <a:t>TILLGÅNG TILL MARK &amp; NATURRESURSER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FB1B52A-4648-4863-A363-57D8E4859478}"/>
                </a:ext>
              </a:extLst>
            </p:cNvPr>
            <p:cNvSpPr txBox="1"/>
            <p:nvPr/>
          </p:nvSpPr>
          <p:spPr>
            <a:xfrm>
              <a:off x="4080460" y="4360582"/>
              <a:ext cx="1093973" cy="5077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1800" b="1" i="1" dirty="0"/>
                <a:t>Godkännande</a:t>
              </a:r>
            </a:p>
            <a:p>
              <a:pPr algn="ctr"/>
              <a:r>
                <a:rPr lang="sv-SE" sz="1800" b="1" i="1" dirty="0"/>
                <a:t>Acceptans</a:t>
              </a:r>
            </a:p>
            <a:p>
              <a:pPr algn="ctr"/>
              <a:r>
                <a:rPr lang="sv-SE" sz="1800" b="1" i="1" dirty="0"/>
                <a:t>Motstånd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3E06EC8-2428-4454-BE87-0FBC5856DE7A}"/>
                </a:ext>
              </a:extLst>
            </p:cNvPr>
            <p:cNvSpPr txBox="1"/>
            <p:nvPr/>
          </p:nvSpPr>
          <p:spPr>
            <a:xfrm>
              <a:off x="5601050" y="4956052"/>
              <a:ext cx="1785845" cy="9646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1800" b="1" dirty="0"/>
                <a:t>Mål</a:t>
              </a:r>
            </a:p>
            <a:p>
              <a:pPr algn="ctr"/>
              <a:r>
                <a:rPr lang="sv-SE" sz="1800" b="1" dirty="0"/>
                <a:t>Förväntningar</a:t>
              </a:r>
            </a:p>
            <a:p>
              <a:pPr algn="ctr"/>
              <a:r>
                <a:rPr lang="sv-SE" sz="1800" b="1" dirty="0"/>
                <a:t>”Affärer” och hållbarhet</a:t>
              </a:r>
            </a:p>
            <a:p>
              <a:pPr algn="ctr"/>
              <a:r>
                <a:rPr lang="sv-SE" sz="1800" b="1" dirty="0"/>
                <a:t>Regler</a:t>
              </a:r>
            </a:p>
            <a:p>
              <a:pPr algn="ctr"/>
              <a:r>
                <a:rPr lang="sv-SE" sz="1800" b="1" dirty="0"/>
                <a:t>Praktik/handling</a:t>
              </a:r>
            </a:p>
            <a:p>
              <a:pPr algn="ctr"/>
              <a:endParaRPr lang="sv-SE" sz="1800" b="1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6821A3E-BDCF-482E-917F-BCF8616CB4A2}"/>
                </a:ext>
              </a:extLst>
            </p:cNvPr>
            <p:cNvSpPr txBox="1"/>
            <p:nvPr/>
          </p:nvSpPr>
          <p:spPr>
            <a:xfrm>
              <a:off x="1747097" y="4913866"/>
              <a:ext cx="1989338" cy="8123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1800" b="1" dirty="0"/>
                <a:t>Mål</a:t>
              </a:r>
            </a:p>
            <a:p>
              <a:pPr algn="ctr"/>
              <a:r>
                <a:rPr lang="sv-SE" sz="1800" b="1" dirty="0"/>
                <a:t>Förväntningar</a:t>
              </a:r>
            </a:p>
            <a:p>
              <a:pPr algn="ctr"/>
              <a:r>
                <a:rPr lang="sv-SE" sz="1800" b="1" dirty="0"/>
                <a:t>Näringar, kultur, hållbarhet</a:t>
              </a:r>
            </a:p>
            <a:p>
              <a:pPr algn="ctr"/>
              <a:r>
                <a:rPr lang="sv-SE" sz="1800" b="1" dirty="0"/>
                <a:t>Regler</a:t>
              </a:r>
            </a:p>
            <a:p>
              <a:pPr algn="ctr"/>
              <a:r>
                <a:rPr lang="sv-SE" sz="1800" b="1" dirty="0"/>
                <a:t>Praktik/handling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632CD77-2D26-4C23-8C42-A99C135D8032}"/>
                </a:ext>
              </a:extLst>
            </p:cNvPr>
            <p:cNvSpPr txBox="1"/>
            <p:nvPr/>
          </p:nvSpPr>
          <p:spPr>
            <a:xfrm>
              <a:off x="3707165" y="1827610"/>
              <a:ext cx="1753287" cy="8123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1800" b="1" dirty="0"/>
                <a:t>Mål</a:t>
              </a:r>
            </a:p>
            <a:p>
              <a:pPr algn="ctr"/>
              <a:r>
                <a:rPr lang="sv-SE" sz="1800" b="1" dirty="0"/>
                <a:t>Förväntningar</a:t>
              </a:r>
            </a:p>
            <a:p>
              <a:pPr algn="ctr"/>
              <a:r>
                <a:rPr lang="sv-SE" sz="1800" b="1" dirty="0"/>
                <a:t>Styrning och hållbarhet</a:t>
              </a:r>
            </a:p>
            <a:p>
              <a:pPr algn="ctr"/>
              <a:r>
                <a:rPr lang="sv-SE" sz="1800" b="1" dirty="0"/>
                <a:t>Regler </a:t>
              </a:r>
            </a:p>
            <a:p>
              <a:pPr algn="ctr"/>
              <a:r>
                <a:rPr lang="sv-SE" sz="1800" b="1" dirty="0"/>
                <a:t>Praktik/handling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39150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491916" y="872333"/>
            <a:ext cx="17446005" cy="1430066"/>
          </a:xfrm>
        </p:spPr>
        <p:txBody>
          <a:bodyPr/>
          <a:lstStyle/>
          <a:p>
            <a:r>
              <a:rPr lang="sv-SE" dirty="0"/>
              <a:t>Resultat steg 1: problem inventering och  frågor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4"/>
          </p:nvPr>
        </p:nvSpPr>
        <p:spPr>
          <a:xfrm>
            <a:off x="1106905" y="2585032"/>
            <a:ext cx="17147228" cy="5727700"/>
          </a:xfrm>
        </p:spPr>
        <p:txBody>
          <a:bodyPr/>
          <a:lstStyle/>
          <a:p>
            <a:pPr lvl="0"/>
            <a:r>
              <a:rPr lang="en-CA" sz="3600" b="1" dirty="0" err="1"/>
              <a:t>Likartade</a:t>
            </a:r>
            <a:r>
              <a:rPr lang="en-CA" sz="3600" b="1" dirty="0"/>
              <a:t> </a:t>
            </a:r>
            <a:r>
              <a:rPr lang="en-CA" sz="3600" b="1" dirty="0" err="1"/>
              <a:t>frågor</a:t>
            </a:r>
            <a:r>
              <a:rPr lang="en-CA" sz="3600" b="1" dirty="0"/>
              <a:t> </a:t>
            </a:r>
            <a:r>
              <a:rPr lang="en-CA" sz="3600" b="1" dirty="0" err="1"/>
              <a:t>från</a:t>
            </a:r>
            <a:r>
              <a:rPr lang="en-CA" sz="3600" b="1" dirty="0"/>
              <a:t> </a:t>
            </a:r>
            <a:r>
              <a:rPr lang="en-CA" sz="3600" b="1" dirty="0" err="1"/>
              <a:t>alla</a:t>
            </a:r>
            <a:r>
              <a:rPr lang="en-CA" sz="3600" b="1" dirty="0"/>
              <a:t> </a:t>
            </a:r>
            <a:r>
              <a:rPr lang="en-CA" sz="3600" b="1" dirty="0" err="1"/>
              <a:t>aktörer</a:t>
            </a:r>
            <a:endParaRPr lang="en-CA" sz="3600" b="1" dirty="0"/>
          </a:p>
          <a:p>
            <a:pPr lvl="0">
              <a:buFontTx/>
              <a:buChar char="-"/>
            </a:pPr>
            <a:r>
              <a:rPr lang="en-CA" sz="3600" dirty="0" err="1"/>
              <a:t>Flest</a:t>
            </a:r>
            <a:r>
              <a:rPr lang="en-CA" sz="3600" dirty="0"/>
              <a:t>  till </a:t>
            </a:r>
            <a:r>
              <a:rPr lang="en-CA" sz="3600" dirty="0" err="1"/>
              <a:t>staten</a:t>
            </a:r>
            <a:r>
              <a:rPr lang="en-CA" sz="3600" dirty="0"/>
              <a:t>…</a:t>
            </a:r>
            <a:r>
              <a:rPr lang="en-CA" sz="3600" dirty="0" err="1"/>
              <a:t>även</a:t>
            </a:r>
            <a:r>
              <a:rPr lang="en-CA" sz="3600" dirty="0"/>
              <a:t> </a:t>
            </a:r>
            <a:r>
              <a:rPr lang="en-CA" sz="3600" dirty="0" err="1"/>
              <a:t>från</a:t>
            </a:r>
            <a:r>
              <a:rPr lang="en-CA" sz="3600" dirty="0"/>
              <a:t> </a:t>
            </a:r>
            <a:r>
              <a:rPr lang="en-CA" sz="3600" dirty="0" err="1"/>
              <a:t>staten</a:t>
            </a:r>
            <a:r>
              <a:rPr lang="en-CA" sz="3600" dirty="0"/>
              <a:t>!</a:t>
            </a:r>
          </a:p>
          <a:p>
            <a:pPr lvl="0">
              <a:buFontTx/>
              <a:buChar char="-"/>
            </a:pPr>
            <a:endParaRPr lang="en-CA" sz="3600" dirty="0"/>
          </a:p>
          <a:p>
            <a:r>
              <a:rPr lang="en-CA" sz="3600" b="1" dirty="0" err="1"/>
              <a:t>Oklarheter</a:t>
            </a:r>
            <a:r>
              <a:rPr lang="en-CA" sz="3600" b="1" dirty="0"/>
              <a:t> </a:t>
            </a:r>
            <a:r>
              <a:rPr lang="en-CA" sz="3600" b="1" dirty="0" err="1"/>
              <a:t>kring</a:t>
            </a:r>
            <a:r>
              <a:rPr lang="en-CA" sz="3600" b="1" dirty="0"/>
              <a:t> </a:t>
            </a:r>
            <a:r>
              <a:rPr lang="en-CA" sz="3600" b="1" dirty="0" err="1"/>
              <a:t>rättigheter</a:t>
            </a:r>
            <a:r>
              <a:rPr lang="en-CA" sz="3600" b="1" dirty="0"/>
              <a:t> och </a:t>
            </a:r>
            <a:r>
              <a:rPr lang="en-CA" sz="3600" b="1" dirty="0" err="1"/>
              <a:t>lagstiftning</a:t>
            </a:r>
            <a:endParaRPr lang="en-CA" sz="3600" b="1" dirty="0"/>
          </a:p>
          <a:p>
            <a:pPr>
              <a:buFontTx/>
              <a:buChar char="-"/>
            </a:pPr>
            <a:r>
              <a:rPr lang="en-CA" sz="3600" dirty="0" err="1"/>
              <a:t>Hur</a:t>
            </a:r>
            <a:r>
              <a:rPr lang="en-CA" sz="3600" dirty="0"/>
              <a:t> ser </a:t>
            </a:r>
            <a:r>
              <a:rPr lang="en-CA" sz="3600" dirty="0" err="1"/>
              <a:t>staten</a:t>
            </a:r>
            <a:r>
              <a:rPr lang="en-CA" sz="3600" dirty="0"/>
              <a:t> </a:t>
            </a:r>
            <a:r>
              <a:rPr lang="en-CA" sz="3600" dirty="0" err="1"/>
              <a:t>på</a:t>
            </a:r>
            <a:r>
              <a:rPr lang="en-CA" sz="3600" dirty="0"/>
              <a:t> </a:t>
            </a:r>
            <a:r>
              <a:rPr lang="en-CA" sz="3600" dirty="0" err="1"/>
              <a:t>samer</a:t>
            </a:r>
            <a:r>
              <a:rPr lang="en-CA" sz="3600" dirty="0"/>
              <a:t>, </a:t>
            </a:r>
            <a:r>
              <a:rPr lang="en-CA" sz="3600" dirty="0" err="1"/>
              <a:t>samebyar</a:t>
            </a:r>
            <a:r>
              <a:rPr lang="en-CA" sz="3600" dirty="0"/>
              <a:t> och </a:t>
            </a:r>
            <a:r>
              <a:rPr lang="en-CA" sz="3600" dirty="0" err="1"/>
              <a:t>renskötsel</a:t>
            </a:r>
            <a:r>
              <a:rPr lang="en-CA" sz="3600" dirty="0"/>
              <a:t>? </a:t>
            </a:r>
            <a:r>
              <a:rPr lang="en-CA" sz="3600" dirty="0" err="1"/>
              <a:t>Vad</a:t>
            </a:r>
            <a:r>
              <a:rPr lang="en-CA" sz="3600" dirty="0"/>
              <a:t> </a:t>
            </a:r>
            <a:r>
              <a:rPr lang="en-CA" sz="3600" dirty="0" err="1"/>
              <a:t>vill</a:t>
            </a:r>
            <a:r>
              <a:rPr lang="en-CA" sz="3600" dirty="0"/>
              <a:t> </a:t>
            </a:r>
            <a:r>
              <a:rPr lang="en-CA" sz="3600" dirty="0" err="1"/>
              <a:t>staten</a:t>
            </a:r>
            <a:r>
              <a:rPr lang="en-CA" sz="3600" dirty="0"/>
              <a:t>?</a:t>
            </a:r>
          </a:p>
          <a:p>
            <a:pPr marL="0" lvl="0" indent="0">
              <a:buNone/>
            </a:pPr>
            <a:endParaRPr lang="en-CA" sz="3600" dirty="0"/>
          </a:p>
          <a:p>
            <a:r>
              <a:rPr lang="en-CA" sz="3600" b="1" dirty="0" err="1"/>
              <a:t>Många</a:t>
            </a:r>
            <a:r>
              <a:rPr lang="en-CA" sz="3600" b="1" dirty="0"/>
              <a:t> </a:t>
            </a:r>
            <a:r>
              <a:rPr lang="en-CA" sz="3600" b="1" dirty="0" err="1"/>
              <a:t>frågor</a:t>
            </a:r>
            <a:r>
              <a:rPr lang="en-CA" sz="3600" b="1" dirty="0"/>
              <a:t> till </a:t>
            </a:r>
            <a:r>
              <a:rPr lang="en-CA" sz="3600" b="1" dirty="0" err="1"/>
              <a:t>samebyarna</a:t>
            </a:r>
            <a:r>
              <a:rPr lang="en-CA" sz="3600" b="1" dirty="0"/>
              <a:t>……</a:t>
            </a:r>
          </a:p>
          <a:p>
            <a:pPr marL="0" indent="0">
              <a:buNone/>
            </a:pPr>
            <a:r>
              <a:rPr lang="en-CA" sz="3600" dirty="0"/>
              <a:t>- Mer </a:t>
            </a:r>
            <a:r>
              <a:rPr lang="en-CA" sz="3600" dirty="0" err="1"/>
              <a:t>kunskap</a:t>
            </a:r>
            <a:r>
              <a:rPr lang="en-CA" sz="3600" dirty="0"/>
              <a:t>! Men </a:t>
            </a:r>
            <a:r>
              <a:rPr lang="en-CA" sz="3600" dirty="0" err="1"/>
              <a:t>vems</a:t>
            </a:r>
            <a:r>
              <a:rPr lang="en-CA" sz="3600" dirty="0"/>
              <a:t> </a:t>
            </a:r>
            <a:r>
              <a:rPr lang="en-CA" sz="3600" dirty="0" err="1"/>
              <a:t>kunskap</a:t>
            </a:r>
            <a:r>
              <a:rPr lang="en-CA" sz="3600" dirty="0"/>
              <a:t>? Och </a:t>
            </a:r>
            <a:r>
              <a:rPr lang="en-CA" sz="3600" dirty="0" err="1"/>
              <a:t>vem</a:t>
            </a:r>
            <a:r>
              <a:rPr lang="en-CA" sz="3600" dirty="0"/>
              <a:t> ska </a:t>
            </a:r>
            <a:r>
              <a:rPr lang="en-CA" sz="3600" dirty="0" err="1"/>
              <a:t>betala</a:t>
            </a:r>
            <a:r>
              <a:rPr lang="en-CA" sz="3600" dirty="0"/>
              <a:t> </a:t>
            </a:r>
            <a:r>
              <a:rPr lang="en-CA" sz="3600" dirty="0" err="1"/>
              <a:t>för</a:t>
            </a:r>
            <a:r>
              <a:rPr lang="en-CA" sz="3600" dirty="0"/>
              <a:t> </a:t>
            </a:r>
            <a:r>
              <a:rPr lang="en-CA" sz="3600" dirty="0" err="1"/>
              <a:t>kunskap</a:t>
            </a:r>
            <a:r>
              <a:rPr lang="en-CA" sz="3600" dirty="0"/>
              <a:t>?</a:t>
            </a:r>
          </a:p>
          <a:p>
            <a:pPr marL="0" indent="0">
              <a:buNone/>
            </a:pPr>
            <a:endParaRPr lang="en-CA" sz="3600" dirty="0"/>
          </a:p>
          <a:p>
            <a:pPr lvl="0"/>
            <a:r>
              <a:rPr lang="en-CA" sz="3600" b="1" dirty="0" err="1"/>
              <a:t>Värdering</a:t>
            </a:r>
            <a:r>
              <a:rPr lang="en-CA" sz="3600" b="1" dirty="0"/>
              <a:t> och </a:t>
            </a:r>
            <a:r>
              <a:rPr lang="en-CA" sz="3600" b="1" dirty="0" err="1"/>
              <a:t>prioriteringar</a:t>
            </a:r>
            <a:endParaRPr lang="en-CA" sz="3600" b="1" dirty="0"/>
          </a:p>
          <a:p>
            <a:pPr lvl="0">
              <a:buFontTx/>
              <a:buChar char="-"/>
            </a:pPr>
            <a:r>
              <a:rPr lang="en-CA" sz="3600" dirty="0" err="1"/>
              <a:t>Hur</a:t>
            </a:r>
            <a:r>
              <a:rPr lang="en-CA" sz="3600" dirty="0"/>
              <a:t> </a:t>
            </a:r>
            <a:r>
              <a:rPr lang="en-CA" sz="3600" dirty="0" err="1"/>
              <a:t>väga</a:t>
            </a:r>
            <a:r>
              <a:rPr lang="en-CA" sz="3600" dirty="0"/>
              <a:t> </a:t>
            </a:r>
            <a:r>
              <a:rPr lang="en-CA" sz="3600" dirty="0" err="1"/>
              <a:t>intressen</a:t>
            </a:r>
            <a:r>
              <a:rPr lang="en-CA" sz="3600" dirty="0"/>
              <a:t>? </a:t>
            </a:r>
            <a:r>
              <a:rPr lang="en-CA" sz="3600" dirty="0" err="1"/>
              <a:t>Vad</a:t>
            </a:r>
            <a:r>
              <a:rPr lang="en-CA" sz="3600" dirty="0"/>
              <a:t> </a:t>
            </a:r>
            <a:r>
              <a:rPr lang="en-CA" sz="3600" dirty="0" err="1"/>
              <a:t>innebär</a:t>
            </a:r>
            <a:r>
              <a:rPr lang="en-CA" sz="3600" dirty="0"/>
              <a:t> </a:t>
            </a:r>
            <a:r>
              <a:rPr lang="en-CA" sz="3600" dirty="0" err="1"/>
              <a:t>acceptans</a:t>
            </a:r>
            <a:r>
              <a:rPr lang="en-CA" sz="3600" dirty="0"/>
              <a:t>? </a:t>
            </a:r>
            <a:r>
              <a:rPr lang="en-CA" sz="3600" dirty="0" err="1"/>
              <a:t>Ekonomisk</a:t>
            </a:r>
            <a:r>
              <a:rPr lang="en-CA" sz="3600" dirty="0"/>
              <a:t> </a:t>
            </a:r>
            <a:r>
              <a:rPr lang="en-CA" sz="3600" dirty="0" err="1"/>
              <a:t>kompensation</a:t>
            </a:r>
            <a:r>
              <a:rPr lang="en-CA" sz="3600" dirty="0"/>
              <a:t>?</a:t>
            </a:r>
          </a:p>
          <a:p>
            <a:pPr marL="0" lvl="0" indent="0">
              <a:buNone/>
            </a:pPr>
            <a:endParaRPr lang="en-CA" sz="3600" dirty="0"/>
          </a:p>
          <a:p>
            <a:r>
              <a:rPr lang="en-CA" sz="3600" b="1" dirty="0" err="1"/>
              <a:t>Konsultation</a:t>
            </a:r>
            <a:r>
              <a:rPr lang="en-CA" sz="3600" b="1" dirty="0"/>
              <a:t>, </a:t>
            </a:r>
            <a:r>
              <a:rPr lang="en-CA" sz="3600" b="1" dirty="0" err="1"/>
              <a:t>samråd</a:t>
            </a:r>
            <a:r>
              <a:rPr lang="en-CA" sz="3600" b="1" dirty="0"/>
              <a:t>, </a:t>
            </a:r>
            <a:r>
              <a:rPr lang="en-CA" sz="3600" b="1" dirty="0" err="1"/>
              <a:t>samarbete</a:t>
            </a:r>
            <a:r>
              <a:rPr lang="en-CA" sz="3600" b="1" dirty="0"/>
              <a:t>…?</a:t>
            </a:r>
          </a:p>
          <a:p>
            <a:pPr>
              <a:buFontTx/>
              <a:buChar char="-"/>
            </a:pPr>
            <a:r>
              <a:rPr lang="en-CA" sz="3600" dirty="0" err="1"/>
              <a:t>Erfarenheter</a:t>
            </a:r>
            <a:r>
              <a:rPr lang="en-CA" sz="3600" dirty="0"/>
              <a:t>? </a:t>
            </a:r>
            <a:r>
              <a:rPr lang="en-CA" sz="3600" dirty="0" err="1"/>
              <a:t>bäst</a:t>
            </a:r>
            <a:r>
              <a:rPr lang="en-CA" sz="3600" dirty="0"/>
              <a:t> praxis? </a:t>
            </a:r>
          </a:p>
          <a:p>
            <a:pPr marL="0" indent="0">
              <a:buNone/>
            </a:pPr>
            <a:endParaRPr lang="en-CA" sz="3600" dirty="0"/>
          </a:p>
          <a:p>
            <a:r>
              <a:rPr lang="en-CA" sz="3600" b="1" dirty="0" err="1"/>
              <a:t>Vad</a:t>
            </a:r>
            <a:r>
              <a:rPr lang="en-CA" sz="3600" b="1" dirty="0"/>
              <a:t> </a:t>
            </a:r>
            <a:r>
              <a:rPr lang="en-CA" sz="3600" b="1" dirty="0" err="1"/>
              <a:t>betyder</a:t>
            </a:r>
            <a:r>
              <a:rPr lang="en-CA" sz="3600" b="1" dirty="0"/>
              <a:t> </a:t>
            </a:r>
            <a:r>
              <a:rPr lang="en-CA" sz="3600" b="1" dirty="0" err="1"/>
              <a:t>skillnader</a:t>
            </a:r>
            <a:r>
              <a:rPr lang="en-CA" sz="3600" b="1" dirty="0"/>
              <a:t> </a:t>
            </a:r>
            <a:r>
              <a:rPr lang="en-CA" sz="3600" b="1" dirty="0" err="1"/>
              <a:t>i</a:t>
            </a:r>
            <a:r>
              <a:rPr lang="en-CA" sz="3600" b="1" dirty="0"/>
              <a:t> </a:t>
            </a:r>
            <a:r>
              <a:rPr lang="en-CA" sz="3600" b="1" dirty="0" err="1"/>
              <a:t>kontext</a:t>
            </a:r>
            <a:r>
              <a:rPr lang="en-CA" sz="3600" b="1" dirty="0"/>
              <a:t>?</a:t>
            </a:r>
          </a:p>
          <a:p>
            <a:pPr marL="0" indent="0">
              <a:buNone/>
            </a:pPr>
            <a:r>
              <a:rPr lang="en-CA" sz="3600" dirty="0"/>
              <a:t>- </a:t>
            </a:r>
            <a:r>
              <a:rPr lang="en-CA" sz="3600" dirty="0" err="1"/>
              <a:t>Geografi</a:t>
            </a:r>
            <a:r>
              <a:rPr lang="en-CA" sz="3600" dirty="0"/>
              <a:t>? </a:t>
            </a:r>
            <a:r>
              <a:rPr lang="en-CA" sz="3600" dirty="0" err="1"/>
              <a:t>Markanvändning</a:t>
            </a:r>
            <a:r>
              <a:rPr lang="en-CA" sz="3600" dirty="0"/>
              <a:t>? Socio-</a:t>
            </a:r>
            <a:r>
              <a:rPr lang="en-CA" sz="3600" dirty="0" err="1"/>
              <a:t>ekonomi</a:t>
            </a:r>
            <a:r>
              <a:rPr lang="en-CA" sz="3600" dirty="0"/>
              <a:t>? </a:t>
            </a:r>
            <a:endParaRPr lang="sv-SE" sz="3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6492F1-4F97-4784-9925-5DC253549F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6679" y="5271879"/>
            <a:ext cx="4050416" cy="2805288"/>
          </a:xfrm>
          <a:prstGeom prst="rect">
            <a:avLst/>
          </a:prstGeom>
        </p:spPr>
      </p:pic>
      <p:pic>
        <p:nvPicPr>
          <p:cNvPr id="8" name="Picture 8" descr="C:\Users\Karin\AppData\Local\Microsoft\Windows\Temporary Internet Files\Content.IE5\DNEBWZY7\MC900441902[1].wmf">
            <a:extLst>
              <a:ext uri="{FF2B5EF4-FFF2-40B4-BE49-F238E27FC236}">
                <a16:creationId xmlns:a16="http://schemas.microsoft.com/office/drawing/2014/main" id="{E02F6CC7-E2AB-414F-8279-5ADEAE7F0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7915" y="7843133"/>
            <a:ext cx="3095671" cy="3652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Callout 10">
            <a:extLst>
              <a:ext uri="{FF2B5EF4-FFF2-40B4-BE49-F238E27FC236}">
                <a16:creationId xmlns:a16="http://schemas.microsoft.com/office/drawing/2014/main" id="{FF585C2F-7B2B-491F-BB6F-56179DA1D48F}"/>
              </a:ext>
            </a:extLst>
          </p:cNvPr>
          <p:cNvSpPr/>
          <p:nvPr/>
        </p:nvSpPr>
        <p:spPr>
          <a:xfrm>
            <a:off x="20054997" y="1853086"/>
            <a:ext cx="4136498" cy="265079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isometricOffAxis1Right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</a:rPr>
              <a:t>Vad gäller?</a:t>
            </a:r>
          </a:p>
        </p:txBody>
      </p:sp>
    </p:spTree>
    <p:extLst>
      <p:ext uri="{BB962C8B-B14F-4D97-AF65-F5344CB8AC3E}">
        <p14:creationId xmlns:p14="http://schemas.microsoft.com/office/powerpoint/2010/main" val="345073333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627831" y="821177"/>
            <a:ext cx="15083502" cy="1430066"/>
          </a:xfrm>
        </p:spPr>
        <p:txBody>
          <a:bodyPr/>
          <a:lstStyle/>
          <a:p>
            <a:r>
              <a:rPr lang="sv-SE" dirty="0"/>
              <a:t>Resultat steg 2: fallstudier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4"/>
          </p:nvPr>
        </p:nvSpPr>
        <p:spPr>
          <a:xfrm>
            <a:off x="1106905" y="2585032"/>
            <a:ext cx="17147228" cy="5727700"/>
          </a:xfrm>
        </p:spPr>
        <p:txBody>
          <a:bodyPr/>
          <a:lstStyle/>
          <a:p>
            <a:pPr lvl="0"/>
            <a:r>
              <a:rPr lang="sv-SE" sz="3600" b="1" dirty="0"/>
              <a:t>Aitik och Gállok/Kallak</a:t>
            </a:r>
            <a:r>
              <a:rPr lang="sv-SE" sz="3600" dirty="0"/>
              <a:t>: samma regelverk men olika utfall</a:t>
            </a:r>
          </a:p>
          <a:p>
            <a:pPr lvl="0">
              <a:buFontTx/>
              <a:buChar char="-"/>
            </a:pPr>
            <a:r>
              <a:rPr lang="sv-SE" sz="3600" dirty="0"/>
              <a:t>Oklar lagstiftning och svagt kooordinerade myndigheter, samiska rättigheter som ”särintresse”, ej integrerade i minerallagstiftning</a:t>
            </a:r>
          </a:p>
          <a:p>
            <a:pPr lvl="0">
              <a:buFontTx/>
              <a:buChar char="-"/>
            </a:pPr>
            <a:r>
              <a:rPr lang="sv-SE" sz="3600" dirty="0"/>
              <a:t>MEN samebyar med olika resurser och ställning i lokalsamhället, olika bolag med skilda strategier </a:t>
            </a:r>
          </a:p>
          <a:p>
            <a:pPr lvl="0">
              <a:buFontTx/>
              <a:buChar char="-"/>
            </a:pPr>
            <a:r>
              <a:rPr lang="sv-SE" sz="3600" dirty="0"/>
              <a:t>Relationernas kvalitet? Olika….makt och inflytande?</a:t>
            </a:r>
          </a:p>
          <a:p>
            <a:pPr lvl="0">
              <a:buFontTx/>
              <a:buChar char="-"/>
            </a:pPr>
            <a:r>
              <a:rPr lang="sv-SE" sz="3600" dirty="0"/>
              <a:t>Konflikt eller (påtvingad?) acceptans?</a:t>
            </a:r>
          </a:p>
          <a:p>
            <a:pPr marL="0" lvl="0" indent="0">
              <a:buNone/>
            </a:pPr>
            <a:endParaRPr lang="sv-SE" sz="3600" dirty="0"/>
          </a:p>
          <a:p>
            <a:r>
              <a:rPr lang="sv-SE" sz="3600" b="1" dirty="0"/>
              <a:t>Kanada (BC, NWT, Saskatchewan)</a:t>
            </a:r>
            <a:r>
              <a:rPr lang="sv-SE" sz="3600" dirty="0"/>
              <a:t>: olika regelverk i de olika fallen – och olika utfall</a:t>
            </a:r>
          </a:p>
          <a:p>
            <a:pPr>
              <a:buFontTx/>
              <a:buChar char="-"/>
            </a:pPr>
            <a:r>
              <a:rPr lang="sv-SE" sz="3600" dirty="0"/>
              <a:t>Federal ”Duty to consult” och starkare konstitutionella rättigheter </a:t>
            </a:r>
          </a:p>
          <a:p>
            <a:pPr>
              <a:buFontTx/>
              <a:buChar char="-"/>
            </a:pPr>
            <a:r>
              <a:rPr lang="sv-SE" sz="3600" dirty="0"/>
              <a:t>MEN olika provinsiell lagstiftning…och stora socio-ekonomiska behov!</a:t>
            </a:r>
          </a:p>
          <a:p>
            <a:pPr>
              <a:buFontTx/>
              <a:buChar char="-"/>
            </a:pPr>
            <a:r>
              <a:rPr lang="sv-SE" sz="3600" dirty="0"/>
              <a:t>Relationerns kvalitet? Olika…jämbördiga partnerskap eller icke existerande</a:t>
            </a:r>
          </a:p>
          <a:p>
            <a:pPr>
              <a:buFontTx/>
              <a:buChar char="-"/>
            </a:pPr>
            <a:r>
              <a:rPr lang="sv-SE" sz="3600" dirty="0"/>
              <a:t>Konflikt eller samarbete</a:t>
            </a:r>
          </a:p>
        </p:txBody>
      </p:sp>
    </p:spTree>
    <p:extLst>
      <p:ext uri="{BB962C8B-B14F-4D97-AF65-F5344CB8AC3E}">
        <p14:creationId xmlns:p14="http://schemas.microsoft.com/office/powerpoint/2010/main" val="169095949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Kommande aktiviteter och nästa steg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4"/>
          </p:nvPr>
        </p:nvSpPr>
        <p:spPr>
          <a:xfrm>
            <a:off x="986589" y="2849173"/>
            <a:ext cx="21416212" cy="5727700"/>
          </a:xfrm>
        </p:spPr>
        <p:txBody>
          <a:bodyPr/>
          <a:lstStyle/>
          <a:p>
            <a:pPr defTabSz="823913"/>
            <a:r>
              <a:rPr lang="sv-SE" sz="3600" b="1" dirty="0"/>
              <a:t>Steg 1 Probleminventering och frågor: Färdig</a:t>
            </a:r>
          </a:p>
          <a:p>
            <a:pPr defTabSz="823913"/>
            <a:endParaRPr lang="sv-SE" sz="3600" dirty="0"/>
          </a:p>
          <a:p>
            <a:pPr defTabSz="823913"/>
            <a:r>
              <a:rPr lang="sv-SE" sz="3600" b="1" dirty="0"/>
              <a:t>Steg 2 Fallstudier: nästan färdig</a:t>
            </a:r>
          </a:p>
          <a:p>
            <a:pPr defTabSz="823913">
              <a:buFontTx/>
              <a:buChar char="-"/>
            </a:pPr>
            <a:r>
              <a:rPr lang="sv-SE" sz="3600" dirty="0"/>
              <a:t>Avsluta datainsamling (intervjuer och dokumnetanalys), oktober 2019</a:t>
            </a:r>
          </a:p>
          <a:p>
            <a:pPr marL="0" indent="0" defTabSz="823913">
              <a:buNone/>
            </a:pPr>
            <a:endParaRPr lang="sv-SE" sz="3600" dirty="0"/>
          </a:p>
          <a:p>
            <a:pPr defTabSz="823913"/>
            <a:r>
              <a:rPr lang="sv-SE" sz="3600" b="1" dirty="0"/>
              <a:t>Steg 3 Jämförande analys: pågående</a:t>
            </a:r>
          </a:p>
          <a:p>
            <a:pPr defTabSz="823913">
              <a:buFontTx/>
              <a:buChar char="-"/>
            </a:pPr>
            <a:r>
              <a:rPr lang="sv-SE" sz="3600" dirty="0"/>
              <a:t>Jämförande analys, november 2019</a:t>
            </a:r>
          </a:p>
          <a:p>
            <a:pPr defTabSz="823913">
              <a:buFontTx/>
              <a:buChar char="-"/>
            </a:pPr>
            <a:r>
              <a:rPr lang="sv-SE" sz="3600" dirty="0"/>
              <a:t>Sammanställning av ”bästa praxis”, december till januari 2019</a:t>
            </a:r>
          </a:p>
          <a:p>
            <a:pPr defTabSz="823913">
              <a:buFontTx/>
              <a:buChar char="-"/>
            </a:pPr>
            <a:r>
              <a:rPr lang="sv-SE" sz="3600" dirty="0"/>
              <a:t>Populärvetenskaplig sammanställning av resultat, bästa praxis </a:t>
            </a:r>
            <a:r>
              <a:rPr lang="sv-SE" sz="3600"/>
              <a:t>och policy- </a:t>
            </a:r>
            <a:r>
              <a:rPr lang="sv-SE" sz="3600" dirty="0"/>
              <a:t>rekommendationer</a:t>
            </a:r>
            <a:r>
              <a:rPr lang="sv-SE" sz="3600"/>
              <a:t>, januari-mars </a:t>
            </a:r>
            <a:r>
              <a:rPr lang="sv-SE" sz="3600" dirty="0"/>
              <a:t>2020</a:t>
            </a:r>
          </a:p>
          <a:p>
            <a:pPr defTabSz="823913">
              <a:buFontTx/>
              <a:buChar char="-"/>
            </a:pPr>
            <a:endParaRPr lang="sv-SE" sz="3600" dirty="0"/>
          </a:p>
          <a:p>
            <a:pPr marL="0" indent="0" defTabSz="823913">
              <a:buNone/>
            </a:pPr>
            <a:r>
              <a:rPr lang="sv-SE" sz="3600" b="1" dirty="0"/>
              <a:t>Steg 4 Workshops för lärande och innovation: juni 2020</a:t>
            </a:r>
          </a:p>
          <a:p>
            <a:pPr defTabSz="823913">
              <a:buFontTx/>
              <a:buChar char="-"/>
            </a:pPr>
            <a:r>
              <a:rPr lang="sv-SE" sz="3600" dirty="0"/>
              <a:t>Kanadensiska partners kommer till Sverige</a:t>
            </a:r>
          </a:p>
          <a:p>
            <a:pPr defTabSz="823913">
              <a:buFontTx/>
              <a:buChar char="-"/>
            </a:pPr>
            <a:r>
              <a:rPr lang="sv-SE" sz="3600" dirty="0"/>
              <a:t>Interna möten </a:t>
            </a:r>
          </a:p>
          <a:p>
            <a:pPr defTabSz="823913">
              <a:buFontTx/>
              <a:buChar char="-"/>
            </a:pPr>
            <a:r>
              <a:rPr lang="sv-SE" sz="3600" dirty="0"/>
              <a:t>Avslutande seminarium i Luleå + workshop i Stockholm</a:t>
            </a:r>
          </a:p>
          <a:p>
            <a:pPr defTabSz="823913">
              <a:buFontTx/>
              <a:buChar char="-"/>
            </a:pPr>
            <a:endParaRPr lang="sv-SE" dirty="0"/>
          </a:p>
          <a:p>
            <a:pPr marL="0" indent="0" defTabSz="823913">
              <a:buNone/>
            </a:pPr>
            <a:endParaRPr lang="sv-S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D96CD0-3BC0-46A2-9DC1-E4511712EA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3524" y="8337064"/>
            <a:ext cx="5233066" cy="403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84435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Custom 1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4969</TotalTime>
  <Words>441</Words>
  <Application>Microsoft Office PowerPoint</Application>
  <PresentationFormat>Custom</PresentationFormat>
  <Paragraphs>90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Helvetica Neue</vt:lpstr>
      <vt:lpstr>Helvetica Neue Medium</vt:lpstr>
      <vt:lpstr>Verdana</vt:lpstr>
      <vt:lpstr>1_White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Terese Mella</dc:creator>
  <cp:lastModifiedBy>Karin Beland Lindahl</cp:lastModifiedBy>
  <cp:revision>257</cp:revision>
  <cp:lastPrinted>2019-02-28T13:15:27Z</cp:lastPrinted>
  <dcterms:modified xsi:type="dcterms:W3CDTF">2019-10-01T07:42:26Z</dcterms:modified>
</cp:coreProperties>
</file>